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4" r:id="rId1"/>
  </p:sldMasterIdLst>
  <p:notesMasterIdLst>
    <p:notesMasterId r:id="rId64"/>
  </p:notesMasterIdLst>
  <p:sldIdLst>
    <p:sldId id="256" r:id="rId2"/>
    <p:sldId id="260" r:id="rId3"/>
    <p:sldId id="415" r:id="rId4"/>
    <p:sldId id="490" r:id="rId5"/>
    <p:sldId id="491" r:id="rId6"/>
    <p:sldId id="492" r:id="rId7"/>
    <p:sldId id="493" r:id="rId8"/>
    <p:sldId id="494" r:id="rId9"/>
    <p:sldId id="413" r:id="rId10"/>
    <p:sldId id="418" r:id="rId11"/>
    <p:sldId id="459" r:id="rId12"/>
    <p:sldId id="421" r:id="rId13"/>
    <p:sldId id="422" r:id="rId14"/>
    <p:sldId id="423" r:id="rId15"/>
    <p:sldId id="424" r:id="rId16"/>
    <p:sldId id="460" r:id="rId17"/>
    <p:sldId id="425" r:id="rId18"/>
    <p:sldId id="427" r:id="rId19"/>
    <p:sldId id="257" r:id="rId20"/>
    <p:sldId id="258" r:id="rId21"/>
    <p:sldId id="259" r:id="rId22"/>
    <p:sldId id="495" r:id="rId23"/>
    <p:sldId id="261" r:id="rId24"/>
    <p:sldId id="262" r:id="rId25"/>
    <p:sldId id="546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89" r:id="rId35"/>
    <p:sldId id="433" r:id="rId36"/>
    <p:sldId id="512" r:id="rId37"/>
    <p:sldId id="539" r:id="rId38"/>
    <p:sldId id="514" r:id="rId39"/>
    <p:sldId id="525" r:id="rId40"/>
    <p:sldId id="506" r:id="rId41"/>
    <p:sldId id="507" r:id="rId42"/>
    <p:sldId id="508" r:id="rId43"/>
    <p:sldId id="434" r:id="rId44"/>
    <p:sldId id="406" r:id="rId45"/>
    <p:sldId id="407" r:id="rId46"/>
    <p:sldId id="473" r:id="rId47"/>
    <p:sldId id="474" r:id="rId48"/>
    <p:sldId id="475" r:id="rId49"/>
    <p:sldId id="476" r:id="rId50"/>
    <p:sldId id="470" r:id="rId51"/>
    <p:sldId id="543" r:id="rId52"/>
    <p:sldId id="526" r:id="rId53"/>
    <p:sldId id="408" r:id="rId54"/>
    <p:sldId id="496" r:id="rId55"/>
    <p:sldId id="527" r:id="rId56"/>
    <p:sldId id="497" r:id="rId57"/>
    <p:sldId id="301" r:id="rId58"/>
    <p:sldId id="302" r:id="rId59"/>
    <p:sldId id="303" r:id="rId60"/>
    <p:sldId id="304" r:id="rId61"/>
    <p:sldId id="305" r:id="rId62"/>
    <p:sldId id="306" r:id="rId6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70" autoAdjust="0"/>
    <p:restoredTop sz="94351" autoAdjust="0"/>
  </p:normalViewPr>
  <p:slideViewPr>
    <p:cSldViewPr>
      <p:cViewPr varScale="1">
        <p:scale>
          <a:sx n="63" d="100"/>
          <a:sy n="63" d="100"/>
        </p:scale>
        <p:origin x="408" y="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371B55-2DA6-4069-B505-76480B4610A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3C4FA14-A847-4DBE-810E-3CB13439DAC8}">
      <dgm:prSet/>
      <dgm:spPr/>
      <dgm:t>
        <a:bodyPr/>
        <a:lstStyle/>
        <a:p>
          <a:r>
            <a:rPr lang="en-US"/>
            <a:t>Make it harder to control a subverted flow</a:t>
          </a:r>
        </a:p>
      </dgm:t>
    </dgm:pt>
    <dgm:pt modelId="{FD98DB0D-1A33-4054-BAC5-5090B97706C6}" type="parTrans" cxnId="{013B967A-2205-4D0C-8029-5BB65EB898F6}">
      <dgm:prSet/>
      <dgm:spPr/>
      <dgm:t>
        <a:bodyPr/>
        <a:lstStyle/>
        <a:p>
          <a:endParaRPr lang="en-US"/>
        </a:p>
      </dgm:t>
    </dgm:pt>
    <dgm:pt modelId="{BAA7AD3F-D323-4502-A2A0-17ED28D43F85}" type="sibTrans" cxnId="{013B967A-2205-4D0C-8029-5BB65EB898F6}">
      <dgm:prSet/>
      <dgm:spPr/>
      <dgm:t>
        <a:bodyPr/>
        <a:lstStyle/>
        <a:p>
          <a:endParaRPr lang="en-US"/>
        </a:p>
      </dgm:t>
    </dgm:pt>
    <dgm:pt modelId="{003F83A9-66C3-4553-8F4C-61D6ABCF123C}">
      <dgm:prSet/>
      <dgm:spPr/>
      <dgm:t>
        <a:bodyPr/>
        <a:lstStyle/>
        <a:p>
          <a:r>
            <a:rPr lang="en-US"/>
            <a:t>Make taking control of the flow innocuous</a:t>
          </a:r>
        </a:p>
      </dgm:t>
    </dgm:pt>
    <dgm:pt modelId="{BD4D4261-9738-4880-8774-5EF1CBBC4274}" type="parTrans" cxnId="{09D76513-C4C0-4E3C-B617-D9DB39BD17B3}">
      <dgm:prSet/>
      <dgm:spPr/>
      <dgm:t>
        <a:bodyPr/>
        <a:lstStyle/>
        <a:p>
          <a:endParaRPr lang="en-US"/>
        </a:p>
      </dgm:t>
    </dgm:pt>
    <dgm:pt modelId="{C0735139-2437-4D19-A2B6-102571695636}" type="sibTrans" cxnId="{09D76513-C4C0-4E3C-B617-D9DB39BD17B3}">
      <dgm:prSet/>
      <dgm:spPr/>
      <dgm:t>
        <a:bodyPr/>
        <a:lstStyle/>
        <a:p>
          <a:endParaRPr lang="en-US"/>
        </a:p>
      </dgm:t>
    </dgm:pt>
    <dgm:pt modelId="{8F69DAF2-1B9D-4FA4-BEFB-86E1D824D0F8}">
      <dgm:prSet/>
      <dgm:spPr/>
      <dgm:t>
        <a:bodyPr/>
        <a:lstStyle/>
        <a:p>
          <a:r>
            <a:rPr lang="en-US"/>
            <a:t>Make it harder to get control of the flow</a:t>
          </a:r>
        </a:p>
      </dgm:t>
    </dgm:pt>
    <dgm:pt modelId="{5F25AD51-8E4E-40D9-93F5-A595196F5056}" type="parTrans" cxnId="{068585BF-6D77-43E3-A8F8-3951CA064C2D}">
      <dgm:prSet/>
      <dgm:spPr/>
      <dgm:t>
        <a:bodyPr/>
        <a:lstStyle/>
        <a:p>
          <a:endParaRPr lang="en-US"/>
        </a:p>
      </dgm:t>
    </dgm:pt>
    <dgm:pt modelId="{D96B5E37-65A3-4965-8D64-E93B46194469}" type="sibTrans" cxnId="{068585BF-6D77-43E3-A8F8-3951CA064C2D}">
      <dgm:prSet/>
      <dgm:spPr/>
      <dgm:t>
        <a:bodyPr/>
        <a:lstStyle/>
        <a:p>
          <a:endParaRPr lang="en-US"/>
        </a:p>
      </dgm:t>
    </dgm:pt>
    <dgm:pt modelId="{AB5866D0-3BFC-4D0E-98A4-DC75378FE095}" type="pres">
      <dgm:prSet presAssocID="{86371B55-2DA6-4069-B505-76480B4610AA}" presName="root" presStyleCnt="0">
        <dgm:presLayoutVars>
          <dgm:dir/>
          <dgm:resizeHandles val="exact"/>
        </dgm:presLayoutVars>
      </dgm:prSet>
      <dgm:spPr/>
    </dgm:pt>
    <dgm:pt modelId="{7C0C9381-F1E3-4DFC-8389-6F6F65603EFA}" type="pres">
      <dgm:prSet presAssocID="{63C4FA14-A847-4DBE-810E-3CB13439DAC8}" presName="compNode" presStyleCnt="0"/>
      <dgm:spPr/>
    </dgm:pt>
    <dgm:pt modelId="{0D62CC69-9676-42CB-96D4-B0C3B77DDE35}" type="pres">
      <dgm:prSet presAssocID="{63C4FA14-A847-4DBE-810E-3CB13439DAC8}" presName="bgRect" presStyleLbl="bgShp" presStyleIdx="0" presStyleCnt="3"/>
      <dgm:spPr/>
    </dgm:pt>
    <dgm:pt modelId="{3AE93DAD-BB66-4CE4-82D2-1B44B7B436E4}" type="pres">
      <dgm:prSet presAssocID="{63C4FA14-A847-4DBE-810E-3CB13439DAC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22E03E73-C364-476A-B69E-79B2703A8B7A}" type="pres">
      <dgm:prSet presAssocID="{63C4FA14-A847-4DBE-810E-3CB13439DAC8}" presName="spaceRect" presStyleCnt="0"/>
      <dgm:spPr/>
    </dgm:pt>
    <dgm:pt modelId="{22741387-7E9F-45D2-81B5-FCB401CFAA06}" type="pres">
      <dgm:prSet presAssocID="{63C4FA14-A847-4DBE-810E-3CB13439DAC8}" presName="parTx" presStyleLbl="revTx" presStyleIdx="0" presStyleCnt="3">
        <dgm:presLayoutVars>
          <dgm:chMax val="0"/>
          <dgm:chPref val="0"/>
        </dgm:presLayoutVars>
      </dgm:prSet>
      <dgm:spPr/>
    </dgm:pt>
    <dgm:pt modelId="{8B4A5F88-386D-4916-B025-3B1863CD45C6}" type="pres">
      <dgm:prSet presAssocID="{BAA7AD3F-D323-4502-A2A0-17ED28D43F85}" presName="sibTrans" presStyleCnt="0"/>
      <dgm:spPr/>
    </dgm:pt>
    <dgm:pt modelId="{64DAA5D6-96BE-433D-9B90-42A4BDB37367}" type="pres">
      <dgm:prSet presAssocID="{003F83A9-66C3-4553-8F4C-61D6ABCF123C}" presName="compNode" presStyleCnt="0"/>
      <dgm:spPr/>
    </dgm:pt>
    <dgm:pt modelId="{AA568810-0BBB-4C04-AE95-FDD38D927E51}" type="pres">
      <dgm:prSet presAssocID="{003F83A9-66C3-4553-8F4C-61D6ABCF123C}" presName="bgRect" presStyleLbl="bgShp" presStyleIdx="1" presStyleCnt="3"/>
      <dgm:spPr/>
    </dgm:pt>
    <dgm:pt modelId="{BD7C7913-D577-485A-817D-2878B2B78697}" type="pres">
      <dgm:prSet presAssocID="{003F83A9-66C3-4553-8F4C-61D6ABCF123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EC2E752C-32C3-40E3-A3A3-1BBD59885F24}" type="pres">
      <dgm:prSet presAssocID="{003F83A9-66C3-4553-8F4C-61D6ABCF123C}" presName="spaceRect" presStyleCnt="0"/>
      <dgm:spPr/>
    </dgm:pt>
    <dgm:pt modelId="{461D0D49-B167-4513-BA85-243ED865366E}" type="pres">
      <dgm:prSet presAssocID="{003F83A9-66C3-4553-8F4C-61D6ABCF123C}" presName="parTx" presStyleLbl="revTx" presStyleIdx="1" presStyleCnt="3">
        <dgm:presLayoutVars>
          <dgm:chMax val="0"/>
          <dgm:chPref val="0"/>
        </dgm:presLayoutVars>
      </dgm:prSet>
      <dgm:spPr/>
    </dgm:pt>
    <dgm:pt modelId="{7C36D750-77B3-43E5-BDA8-381023B31C54}" type="pres">
      <dgm:prSet presAssocID="{C0735139-2437-4D19-A2B6-102571695636}" presName="sibTrans" presStyleCnt="0"/>
      <dgm:spPr/>
    </dgm:pt>
    <dgm:pt modelId="{6DBBF89B-EF70-4329-8C77-0BB22364A6E1}" type="pres">
      <dgm:prSet presAssocID="{8F69DAF2-1B9D-4FA4-BEFB-86E1D824D0F8}" presName="compNode" presStyleCnt="0"/>
      <dgm:spPr/>
    </dgm:pt>
    <dgm:pt modelId="{21EFF9FD-09BC-47F6-9310-D94BF49D4CA4}" type="pres">
      <dgm:prSet presAssocID="{8F69DAF2-1B9D-4FA4-BEFB-86E1D824D0F8}" presName="bgRect" presStyleLbl="bgShp" presStyleIdx="2" presStyleCnt="3"/>
      <dgm:spPr/>
    </dgm:pt>
    <dgm:pt modelId="{1136E1B0-FBCD-4D92-954B-34ECD2B83B46}" type="pres">
      <dgm:prSet presAssocID="{8F69DAF2-1B9D-4FA4-BEFB-86E1D824D0F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FE74DBFD-DB8E-437A-AEB1-6C0E6C9898D9}" type="pres">
      <dgm:prSet presAssocID="{8F69DAF2-1B9D-4FA4-BEFB-86E1D824D0F8}" presName="spaceRect" presStyleCnt="0"/>
      <dgm:spPr/>
    </dgm:pt>
    <dgm:pt modelId="{A78EB933-DAA6-4C1D-BE51-B67CE14700B2}" type="pres">
      <dgm:prSet presAssocID="{8F69DAF2-1B9D-4FA4-BEFB-86E1D824D0F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D6DEE0A-1447-4B5A-ACBF-3A2E6F2AEA8E}" type="presOf" srcId="{86371B55-2DA6-4069-B505-76480B4610AA}" destId="{AB5866D0-3BFC-4D0E-98A4-DC75378FE095}" srcOrd="0" destOrd="0" presId="urn:microsoft.com/office/officeart/2018/2/layout/IconVerticalSolidList"/>
    <dgm:cxn modelId="{09D76513-C4C0-4E3C-B617-D9DB39BD17B3}" srcId="{86371B55-2DA6-4069-B505-76480B4610AA}" destId="{003F83A9-66C3-4553-8F4C-61D6ABCF123C}" srcOrd="1" destOrd="0" parTransId="{BD4D4261-9738-4880-8774-5EF1CBBC4274}" sibTransId="{C0735139-2437-4D19-A2B6-102571695636}"/>
    <dgm:cxn modelId="{673DB126-0E6A-4836-BFE1-055B6C36ECC4}" type="presOf" srcId="{63C4FA14-A847-4DBE-810E-3CB13439DAC8}" destId="{22741387-7E9F-45D2-81B5-FCB401CFAA06}" srcOrd="0" destOrd="0" presId="urn:microsoft.com/office/officeart/2018/2/layout/IconVerticalSolidList"/>
    <dgm:cxn modelId="{013B967A-2205-4D0C-8029-5BB65EB898F6}" srcId="{86371B55-2DA6-4069-B505-76480B4610AA}" destId="{63C4FA14-A847-4DBE-810E-3CB13439DAC8}" srcOrd="0" destOrd="0" parTransId="{FD98DB0D-1A33-4054-BAC5-5090B97706C6}" sibTransId="{BAA7AD3F-D323-4502-A2A0-17ED28D43F85}"/>
    <dgm:cxn modelId="{068585BF-6D77-43E3-A8F8-3951CA064C2D}" srcId="{86371B55-2DA6-4069-B505-76480B4610AA}" destId="{8F69DAF2-1B9D-4FA4-BEFB-86E1D824D0F8}" srcOrd="2" destOrd="0" parTransId="{5F25AD51-8E4E-40D9-93F5-A595196F5056}" sibTransId="{D96B5E37-65A3-4965-8D64-E93B46194469}"/>
    <dgm:cxn modelId="{C476B1C2-6887-4164-BB09-D9A8DF5801BC}" type="presOf" srcId="{003F83A9-66C3-4553-8F4C-61D6ABCF123C}" destId="{461D0D49-B167-4513-BA85-243ED865366E}" srcOrd="0" destOrd="0" presId="urn:microsoft.com/office/officeart/2018/2/layout/IconVerticalSolidList"/>
    <dgm:cxn modelId="{FA1BF5D5-72E3-4A07-B83C-E91B20551894}" type="presOf" srcId="{8F69DAF2-1B9D-4FA4-BEFB-86E1D824D0F8}" destId="{A78EB933-DAA6-4C1D-BE51-B67CE14700B2}" srcOrd="0" destOrd="0" presId="urn:microsoft.com/office/officeart/2018/2/layout/IconVerticalSolidList"/>
    <dgm:cxn modelId="{077D6F23-9B12-4486-B8A2-1887757AE140}" type="presParOf" srcId="{AB5866D0-3BFC-4D0E-98A4-DC75378FE095}" destId="{7C0C9381-F1E3-4DFC-8389-6F6F65603EFA}" srcOrd="0" destOrd="0" presId="urn:microsoft.com/office/officeart/2018/2/layout/IconVerticalSolidList"/>
    <dgm:cxn modelId="{A8539791-5508-4BC0-9AEA-BEEFA89E9487}" type="presParOf" srcId="{7C0C9381-F1E3-4DFC-8389-6F6F65603EFA}" destId="{0D62CC69-9676-42CB-96D4-B0C3B77DDE35}" srcOrd="0" destOrd="0" presId="urn:microsoft.com/office/officeart/2018/2/layout/IconVerticalSolidList"/>
    <dgm:cxn modelId="{F9E49A57-4D80-4DA1-A472-EE13A7B10B3C}" type="presParOf" srcId="{7C0C9381-F1E3-4DFC-8389-6F6F65603EFA}" destId="{3AE93DAD-BB66-4CE4-82D2-1B44B7B436E4}" srcOrd="1" destOrd="0" presId="urn:microsoft.com/office/officeart/2018/2/layout/IconVerticalSolidList"/>
    <dgm:cxn modelId="{6C2C0995-4506-4A08-A0BB-7242F626C41D}" type="presParOf" srcId="{7C0C9381-F1E3-4DFC-8389-6F6F65603EFA}" destId="{22E03E73-C364-476A-B69E-79B2703A8B7A}" srcOrd="2" destOrd="0" presId="urn:microsoft.com/office/officeart/2018/2/layout/IconVerticalSolidList"/>
    <dgm:cxn modelId="{51987DBD-40E0-4929-99F2-73BED8581170}" type="presParOf" srcId="{7C0C9381-F1E3-4DFC-8389-6F6F65603EFA}" destId="{22741387-7E9F-45D2-81B5-FCB401CFAA06}" srcOrd="3" destOrd="0" presId="urn:microsoft.com/office/officeart/2018/2/layout/IconVerticalSolidList"/>
    <dgm:cxn modelId="{E492458D-A5B3-43F0-8FC0-A0155F5BC0E6}" type="presParOf" srcId="{AB5866D0-3BFC-4D0E-98A4-DC75378FE095}" destId="{8B4A5F88-386D-4916-B025-3B1863CD45C6}" srcOrd="1" destOrd="0" presId="urn:microsoft.com/office/officeart/2018/2/layout/IconVerticalSolidList"/>
    <dgm:cxn modelId="{A2A9C58A-3273-4F35-9D98-39E3A792E4AE}" type="presParOf" srcId="{AB5866D0-3BFC-4D0E-98A4-DC75378FE095}" destId="{64DAA5D6-96BE-433D-9B90-42A4BDB37367}" srcOrd="2" destOrd="0" presId="urn:microsoft.com/office/officeart/2018/2/layout/IconVerticalSolidList"/>
    <dgm:cxn modelId="{430E2531-8732-44C4-878D-19603022C999}" type="presParOf" srcId="{64DAA5D6-96BE-433D-9B90-42A4BDB37367}" destId="{AA568810-0BBB-4C04-AE95-FDD38D927E51}" srcOrd="0" destOrd="0" presId="urn:microsoft.com/office/officeart/2018/2/layout/IconVerticalSolidList"/>
    <dgm:cxn modelId="{D0F28B09-A96B-4018-B192-2BAFF454B64D}" type="presParOf" srcId="{64DAA5D6-96BE-433D-9B90-42A4BDB37367}" destId="{BD7C7913-D577-485A-817D-2878B2B78697}" srcOrd="1" destOrd="0" presId="urn:microsoft.com/office/officeart/2018/2/layout/IconVerticalSolidList"/>
    <dgm:cxn modelId="{51555B05-284C-483B-9E1C-B59795E8CDFF}" type="presParOf" srcId="{64DAA5D6-96BE-433D-9B90-42A4BDB37367}" destId="{EC2E752C-32C3-40E3-A3A3-1BBD59885F24}" srcOrd="2" destOrd="0" presId="urn:microsoft.com/office/officeart/2018/2/layout/IconVerticalSolidList"/>
    <dgm:cxn modelId="{D96513B2-60E5-47CF-89DC-997F317D9B5B}" type="presParOf" srcId="{64DAA5D6-96BE-433D-9B90-42A4BDB37367}" destId="{461D0D49-B167-4513-BA85-243ED865366E}" srcOrd="3" destOrd="0" presId="urn:microsoft.com/office/officeart/2018/2/layout/IconVerticalSolidList"/>
    <dgm:cxn modelId="{05357CD3-7F83-4569-B812-08DFEB9DD4A2}" type="presParOf" srcId="{AB5866D0-3BFC-4D0E-98A4-DC75378FE095}" destId="{7C36D750-77B3-43E5-BDA8-381023B31C54}" srcOrd="3" destOrd="0" presId="urn:microsoft.com/office/officeart/2018/2/layout/IconVerticalSolidList"/>
    <dgm:cxn modelId="{D59E9E81-4F03-4CA1-8CCE-AAFC78399EF4}" type="presParOf" srcId="{AB5866D0-3BFC-4D0E-98A4-DC75378FE095}" destId="{6DBBF89B-EF70-4329-8C77-0BB22364A6E1}" srcOrd="4" destOrd="0" presId="urn:microsoft.com/office/officeart/2018/2/layout/IconVerticalSolidList"/>
    <dgm:cxn modelId="{6851BC0B-DAD4-4220-BBAF-7668FCA2487E}" type="presParOf" srcId="{6DBBF89B-EF70-4329-8C77-0BB22364A6E1}" destId="{21EFF9FD-09BC-47F6-9310-D94BF49D4CA4}" srcOrd="0" destOrd="0" presId="urn:microsoft.com/office/officeart/2018/2/layout/IconVerticalSolidList"/>
    <dgm:cxn modelId="{3CB31321-3277-403D-AEF9-38FAA21D2413}" type="presParOf" srcId="{6DBBF89B-EF70-4329-8C77-0BB22364A6E1}" destId="{1136E1B0-FBCD-4D92-954B-34ECD2B83B46}" srcOrd="1" destOrd="0" presId="urn:microsoft.com/office/officeart/2018/2/layout/IconVerticalSolidList"/>
    <dgm:cxn modelId="{7869E808-9385-41D3-A621-4A271CD56D00}" type="presParOf" srcId="{6DBBF89B-EF70-4329-8C77-0BB22364A6E1}" destId="{FE74DBFD-DB8E-437A-AEB1-6C0E6C9898D9}" srcOrd="2" destOrd="0" presId="urn:microsoft.com/office/officeart/2018/2/layout/IconVerticalSolidList"/>
    <dgm:cxn modelId="{932F3AA1-2FF9-4EC8-BE72-E1C82E73EB1D}" type="presParOf" srcId="{6DBBF89B-EF70-4329-8C77-0BB22364A6E1}" destId="{A78EB933-DAA6-4C1D-BE51-B67CE14700B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5F8EC56-BBEE-4D47-B113-3C6E868DC506}" type="doc">
      <dgm:prSet loTypeId="urn:microsoft.com/office/officeart/2005/8/layout/cycle6" loCatId="cycle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338C90E6-5516-4ACF-813B-C6BDE5441730}">
      <dgm:prSet/>
      <dgm:spPr/>
      <dgm:t>
        <a:bodyPr/>
        <a:lstStyle/>
        <a:p>
          <a:r>
            <a:rPr lang="en-US"/>
            <a:t>Random Stack Gap</a:t>
          </a:r>
        </a:p>
      </dgm:t>
    </dgm:pt>
    <dgm:pt modelId="{11E86D48-AC7E-4B87-94C7-3D88433D73DB}" type="parTrans" cxnId="{2C151E26-BBC3-4CD6-8C50-C76D93544C64}">
      <dgm:prSet/>
      <dgm:spPr/>
      <dgm:t>
        <a:bodyPr/>
        <a:lstStyle/>
        <a:p>
          <a:endParaRPr lang="en-US"/>
        </a:p>
      </dgm:t>
    </dgm:pt>
    <dgm:pt modelId="{3783F72B-5335-4CCB-976F-75DF15212FBC}" type="sibTrans" cxnId="{2C151E26-BBC3-4CD6-8C50-C76D93544C64}">
      <dgm:prSet/>
      <dgm:spPr/>
      <dgm:t>
        <a:bodyPr/>
        <a:lstStyle/>
        <a:p>
          <a:endParaRPr lang="en-US"/>
        </a:p>
      </dgm:t>
    </dgm:pt>
    <dgm:pt modelId="{4C9356B8-F980-4AF2-9D04-DA61CF0C2BFF}">
      <dgm:prSet/>
      <dgm:spPr/>
      <dgm:t>
        <a:bodyPr/>
        <a:lstStyle/>
        <a:p>
          <a:r>
            <a:rPr lang="en-US"/>
            <a:t>ASLR, PIE, etc</a:t>
          </a:r>
        </a:p>
      </dgm:t>
    </dgm:pt>
    <dgm:pt modelId="{722DCC62-2A2F-497B-88D7-4BBCBF43FF0B}" type="parTrans" cxnId="{847C1280-72C5-4FF8-9F1A-C4022D8F00B1}">
      <dgm:prSet/>
      <dgm:spPr/>
      <dgm:t>
        <a:bodyPr/>
        <a:lstStyle/>
        <a:p>
          <a:endParaRPr lang="en-US"/>
        </a:p>
      </dgm:t>
    </dgm:pt>
    <dgm:pt modelId="{F38BFDAE-A499-43E5-B7AE-BC0321F531AD}" type="sibTrans" cxnId="{847C1280-72C5-4FF8-9F1A-C4022D8F00B1}">
      <dgm:prSet/>
      <dgm:spPr/>
      <dgm:t>
        <a:bodyPr/>
        <a:lstStyle/>
        <a:p>
          <a:endParaRPr lang="en-US"/>
        </a:p>
      </dgm:t>
    </dgm:pt>
    <dgm:pt modelId="{8BB41336-AA09-4D8B-B145-C5E5DF18CA61}" type="pres">
      <dgm:prSet presAssocID="{25F8EC56-BBEE-4D47-B113-3C6E868DC506}" presName="cycle" presStyleCnt="0">
        <dgm:presLayoutVars>
          <dgm:dir/>
          <dgm:resizeHandles val="exact"/>
        </dgm:presLayoutVars>
      </dgm:prSet>
      <dgm:spPr/>
    </dgm:pt>
    <dgm:pt modelId="{785C19E7-1D4B-41C0-823D-C3BEB8C6247E}" type="pres">
      <dgm:prSet presAssocID="{338C90E6-5516-4ACF-813B-C6BDE5441730}" presName="node" presStyleLbl="node1" presStyleIdx="0" presStyleCnt="2">
        <dgm:presLayoutVars>
          <dgm:bulletEnabled val="1"/>
        </dgm:presLayoutVars>
      </dgm:prSet>
      <dgm:spPr/>
    </dgm:pt>
    <dgm:pt modelId="{C160D9F7-C5DA-4963-B983-63C71FD9694B}" type="pres">
      <dgm:prSet presAssocID="{338C90E6-5516-4ACF-813B-C6BDE5441730}" presName="spNode" presStyleCnt="0"/>
      <dgm:spPr/>
    </dgm:pt>
    <dgm:pt modelId="{55D354D1-C346-4713-B78C-E9D04CF4A5AB}" type="pres">
      <dgm:prSet presAssocID="{3783F72B-5335-4CCB-976F-75DF15212FBC}" presName="sibTrans" presStyleLbl="sibTrans1D1" presStyleIdx="0" presStyleCnt="2"/>
      <dgm:spPr/>
    </dgm:pt>
    <dgm:pt modelId="{ED58B642-FC2B-4B6B-A560-9B48ABF3D2AD}" type="pres">
      <dgm:prSet presAssocID="{4C9356B8-F980-4AF2-9D04-DA61CF0C2BFF}" presName="node" presStyleLbl="node1" presStyleIdx="1" presStyleCnt="2">
        <dgm:presLayoutVars>
          <dgm:bulletEnabled val="1"/>
        </dgm:presLayoutVars>
      </dgm:prSet>
      <dgm:spPr/>
    </dgm:pt>
    <dgm:pt modelId="{C0655DCD-9273-4B37-90F0-BF7B4AEE4EEE}" type="pres">
      <dgm:prSet presAssocID="{4C9356B8-F980-4AF2-9D04-DA61CF0C2BFF}" presName="spNode" presStyleCnt="0"/>
      <dgm:spPr/>
    </dgm:pt>
    <dgm:pt modelId="{A483A208-765F-4481-A340-89F628E8EAC6}" type="pres">
      <dgm:prSet presAssocID="{F38BFDAE-A499-43E5-B7AE-BC0321F531AD}" presName="sibTrans" presStyleLbl="sibTrans1D1" presStyleIdx="1" presStyleCnt="2"/>
      <dgm:spPr/>
    </dgm:pt>
  </dgm:ptLst>
  <dgm:cxnLst>
    <dgm:cxn modelId="{BDA4A520-55E2-40B2-B892-64707F083887}" type="presOf" srcId="{25F8EC56-BBEE-4D47-B113-3C6E868DC506}" destId="{8BB41336-AA09-4D8B-B145-C5E5DF18CA61}" srcOrd="0" destOrd="0" presId="urn:microsoft.com/office/officeart/2005/8/layout/cycle6"/>
    <dgm:cxn modelId="{2C151E26-BBC3-4CD6-8C50-C76D93544C64}" srcId="{25F8EC56-BBEE-4D47-B113-3C6E868DC506}" destId="{338C90E6-5516-4ACF-813B-C6BDE5441730}" srcOrd="0" destOrd="0" parTransId="{11E86D48-AC7E-4B87-94C7-3D88433D73DB}" sibTransId="{3783F72B-5335-4CCB-976F-75DF15212FBC}"/>
    <dgm:cxn modelId="{1F22FD31-A3BD-4C43-AD2E-484B3327DF7E}" type="presOf" srcId="{3783F72B-5335-4CCB-976F-75DF15212FBC}" destId="{55D354D1-C346-4713-B78C-E9D04CF4A5AB}" srcOrd="0" destOrd="0" presId="urn:microsoft.com/office/officeart/2005/8/layout/cycle6"/>
    <dgm:cxn modelId="{847C1280-72C5-4FF8-9F1A-C4022D8F00B1}" srcId="{25F8EC56-BBEE-4D47-B113-3C6E868DC506}" destId="{4C9356B8-F980-4AF2-9D04-DA61CF0C2BFF}" srcOrd="1" destOrd="0" parTransId="{722DCC62-2A2F-497B-88D7-4BBCBF43FF0B}" sibTransId="{F38BFDAE-A499-43E5-B7AE-BC0321F531AD}"/>
    <dgm:cxn modelId="{8677B0A1-9DE7-44BF-91CC-AB2BFF681D6C}" type="presOf" srcId="{F38BFDAE-A499-43E5-B7AE-BC0321F531AD}" destId="{A483A208-765F-4481-A340-89F628E8EAC6}" srcOrd="0" destOrd="0" presId="urn:microsoft.com/office/officeart/2005/8/layout/cycle6"/>
    <dgm:cxn modelId="{67E29CA5-D1E8-45E5-9CA6-7D15A39EB880}" type="presOf" srcId="{4C9356B8-F980-4AF2-9D04-DA61CF0C2BFF}" destId="{ED58B642-FC2B-4B6B-A560-9B48ABF3D2AD}" srcOrd="0" destOrd="0" presId="urn:microsoft.com/office/officeart/2005/8/layout/cycle6"/>
    <dgm:cxn modelId="{CB4080C1-F0D3-4717-ADB7-747C9E89BBC8}" type="presOf" srcId="{338C90E6-5516-4ACF-813B-C6BDE5441730}" destId="{785C19E7-1D4B-41C0-823D-C3BEB8C6247E}" srcOrd="0" destOrd="0" presId="urn:microsoft.com/office/officeart/2005/8/layout/cycle6"/>
    <dgm:cxn modelId="{82C7F64C-15E8-42AB-B868-2917542450FD}" type="presParOf" srcId="{8BB41336-AA09-4D8B-B145-C5E5DF18CA61}" destId="{785C19E7-1D4B-41C0-823D-C3BEB8C6247E}" srcOrd="0" destOrd="0" presId="urn:microsoft.com/office/officeart/2005/8/layout/cycle6"/>
    <dgm:cxn modelId="{93A9C26E-A41F-4769-A925-D212C658A6CC}" type="presParOf" srcId="{8BB41336-AA09-4D8B-B145-C5E5DF18CA61}" destId="{C160D9F7-C5DA-4963-B983-63C71FD9694B}" srcOrd="1" destOrd="0" presId="urn:microsoft.com/office/officeart/2005/8/layout/cycle6"/>
    <dgm:cxn modelId="{A47F342B-15B7-4B07-A520-09C35617457E}" type="presParOf" srcId="{8BB41336-AA09-4D8B-B145-C5E5DF18CA61}" destId="{55D354D1-C346-4713-B78C-E9D04CF4A5AB}" srcOrd="2" destOrd="0" presId="urn:microsoft.com/office/officeart/2005/8/layout/cycle6"/>
    <dgm:cxn modelId="{3D3C0C75-EA46-4A09-9B9E-AC5F280546E1}" type="presParOf" srcId="{8BB41336-AA09-4D8B-B145-C5E5DF18CA61}" destId="{ED58B642-FC2B-4B6B-A560-9B48ABF3D2AD}" srcOrd="3" destOrd="0" presId="urn:microsoft.com/office/officeart/2005/8/layout/cycle6"/>
    <dgm:cxn modelId="{7AD63643-8374-4863-811F-465112954EBD}" type="presParOf" srcId="{8BB41336-AA09-4D8B-B145-C5E5DF18CA61}" destId="{C0655DCD-9273-4B37-90F0-BF7B4AEE4EEE}" srcOrd="4" destOrd="0" presId="urn:microsoft.com/office/officeart/2005/8/layout/cycle6"/>
    <dgm:cxn modelId="{238C5074-4E38-426F-B8E0-E3E9385123F2}" type="presParOf" srcId="{8BB41336-AA09-4D8B-B145-C5E5DF18CA61}" destId="{A483A208-765F-4481-A340-89F628E8EAC6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A99E2A-0565-4068-8777-8902AE9257AE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BA26620-06C4-43A5-906E-382F1463C3E0}">
      <dgm:prSet/>
      <dgm:spPr/>
      <dgm:t>
        <a:bodyPr/>
        <a:lstStyle/>
        <a:p>
          <a:r>
            <a:rPr lang="en-US"/>
            <a:t>mmap</a:t>
          </a:r>
        </a:p>
      </dgm:t>
    </dgm:pt>
    <dgm:pt modelId="{E01EBFCF-E42E-4935-94B8-5EB6D811483D}" type="parTrans" cxnId="{F7480820-40C8-4EE9-950A-87A0307A6469}">
      <dgm:prSet/>
      <dgm:spPr/>
      <dgm:t>
        <a:bodyPr/>
        <a:lstStyle/>
        <a:p>
          <a:endParaRPr lang="en-US"/>
        </a:p>
      </dgm:t>
    </dgm:pt>
    <dgm:pt modelId="{E10C5E79-8DB7-4E2B-AB79-52EFE367DB8C}" type="sibTrans" cxnId="{F7480820-40C8-4EE9-950A-87A0307A6469}">
      <dgm:prSet/>
      <dgm:spPr/>
      <dgm:t>
        <a:bodyPr/>
        <a:lstStyle/>
        <a:p>
          <a:endParaRPr lang="en-US"/>
        </a:p>
      </dgm:t>
    </dgm:pt>
    <dgm:pt modelId="{FE522F93-5B0B-4BEA-BCD0-BB2AD0938E0A}">
      <dgm:prSet/>
      <dgm:spPr/>
      <dgm:t>
        <a:bodyPr/>
        <a:lstStyle/>
        <a:p>
          <a:r>
            <a:rPr lang="en-US"/>
            <a:t>malloc</a:t>
          </a:r>
        </a:p>
      </dgm:t>
    </dgm:pt>
    <dgm:pt modelId="{B910CB0E-756D-431D-BCD0-862A04773BAB}" type="parTrans" cxnId="{F66B03D0-A1BA-4F64-962D-74EE407DBC11}">
      <dgm:prSet/>
      <dgm:spPr/>
      <dgm:t>
        <a:bodyPr/>
        <a:lstStyle/>
        <a:p>
          <a:endParaRPr lang="en-US"/>
        </a:p>
      </dgm:t>
    </dgm:pt>
    <dgm:pt modelId="{FDFA1424-739D-43A4-AB19-2C78E2E5D87E}" type="sibTrans" cxnId="{F66B03D0-A1BA-4F64-962D-74EE407DBC11}">
      <dgm:prSet/>
      <dgm:spPr/>
      <dgm:t>
        <a:bodyPr/>
        <a:lstStyle/>
        <a:p>
          <a:endParaRPr lang="en-US"/>
        </a:p>
      </dgm:t>
    </dgm:pt>
    <dgm:pt modelId="{FBE03B95-196A-4C87-BA15-871A2F9371AF}" type="pres">
      <dgm:prSet presAssocID="{35A99E2A-0565-4068-8777-8902AE9257A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925688D-AE4B-4EBD-97E0-7FADF229BABA}" type="pres">
      <dgm:prSet presAssocID="{7BA26620-06C4-43A5-906E-382F1463C3E0}" presName="hierRoot1" presStyleCnt="0"/>
      <dgm:spPr/>
    </dgm:pt>
    <dgm:pt modelId="{795ADB25-066B-4B93-B11C-49F193335C8C}" type="pres">
      <dgm:prSet presAssocID="{7BA26620-06C4-43A5-906E-382F1463C3E0}" presName="composite" presStyleCnt="0"/>
      <dgm:spPr/>
    </dgm:pt>
    <dgm:pt modelId="{141DF9F8-8100-42E4-AF9E-58ECD7900BBC}" type="pres">
      <dgm:prSet presAssocID="{7BA26620-06C4-43A5-906E-382F1463C3E0}" presName="background" presStyleLbl="node0" presStyleIdx="0" presStyleCnt="2"/>
      <dgm:spPr/>
    </dgm:pt>
    <dgm:pt modelId="{E5CE9A67-51E6-4621-84FD-91FD82B053AE}" type="pres">
      <dgm:prSet presAssocID="{7BA26620-06C4-43A5-906E-382F1463C3E0}" presName="text" presStyleLbl="fgAcc0" presStyleIdx="0" presStyleCnt="2">
        <dgm:presLayoutVars>
          <dgm:chPref val="3"/>
        </dgm:presLayoutVars>
      </dgm:prSet>
      <dgm:spPr/>
    </dgm:pt>
    <dgm:pt modelId="{F22D469B-A4EA-445F-BE78-238C44ACB063}" type="pres">
      <dgm:prSet presAssocID="{7BA26620-06C4-43A5-906E-382F1463C3E0}" presName="hierChild2" presStyleCnt="0"/>
      <dgm:spPr/>
    </dgm:pt>
    <dgm:pt modelId="{5A4EB660-DCC7-48ED-89C8-014DEABC5B41}" type="pres">
      <dgm:prSet presAssocID="{FE522F93-5B0B-4BEA-BCD0-BB2AD0938E0A}" presName="hierRoot1" presStyleCnt="0"/>
      <dgm:spPr/>
    </dgm:pt>
    <dgm:pt modelId="{1EC24E22-9D60-468E-AEDE-DD0B9843B5CF}" type="pres">
      <dgm:prSet presAssocID="{FE522F93-5B0B-4BEA-BCD0-BB2AD0938E0A}" presName="composite" presStyleCnt="0"/>
      <dgm:spPr/>
    </dgm:pt>
    <dgm:pt modelId="{DFF3A4D3-4600-4D8E-8E64-A42CA20CC46B}" type="pres">
      <dgm:prSet presAssocID="{FE522F93-5B0B-4BEA-BCD0-BB2AD0938E0A}" presName="background" presStyleLbl="node0" presStyleIdx="1" presStyleCnt="2"/>
      <dgm:spPr/>
    </dgm:pt>
    <dgm:pt modelId="{DA9A3CA8-3F16-4B68-9604-A95013B0552A}" type="pres">
      <dgm:prSet presAssocID="{FE522F93-5B0B-4BEA-BCD0-BB2AD0938E0A}" presName="text" presStyleLbl="fgAcc0" presStyleIdx="1" presStyleCnt="2">
        <dgm:presLayoutVars>
          <dgm:chPref val="3"/>
        </dgm:presLayoutVars>
      </dgm:prSet>
      <dgm:spPr/>
    </dgm:pt>
    <dgm:pt modelId="{1529C316-0825-4D04-AE54-BCFD40263435}" type="pres">
      <dgm:prSet presAssocID="{FE522F93-5B0B-4BEA-BCD0-BB2AD0938E0A}" presName="hierChild2" presStyleCnt="0"/>
      <dgm:spPr/>
    </dgm:pt>
  </dgm:ptLst>
  <dgm:cxnLst>
    <dgm:cxn modelId="{9F9EA101-1E8E-4D0E-A199-C1137029F073}" type="presOf" srcId="{FE522F93-5B0B-4BEA-BCD0-BB2AD0938E0A}" destId="{DA9A3CA8-3F16-4B68-9604-A95013B0552A}" srcOrd="0" destOrd="0" presId="urn:microsoft.com/office/officeart/2005/8/layout/hierarchy1"/>
    <dgm:cxn modelId="{A9757E12-E8F3-451C-9900-69AC5A9EAD01}" type="presOf" srcId="{35A99E2A-0565-4068-8777-8902AE9257AE}" destId="{FBE03B95-196A-4C87-BA15-871A2F9371AF}" srcOrd="0" destOrd="0" presId="urn:microsoft.com/office/officeart/2005/8/layout/hierarchy1"/>
    <dgm:cxn modelId="{F7480820-40C8-4EE9-950A-87A0307A6469}" srcId="{35A99E2A-0565-4068-8777-8902AE9257AE}" destId="{7BA26620-06C4-43A5-906E-382F1463C3E0}" srcOrd="0" destOrd="0" parTransId="{E01EBFCF-E42E-4935-94B8-5EB6D811483D}" sibTransId="{E10C5E79-8DB7-4E2B-AB79-52EFE367DB8C}"/>
    <dgm:cxn modelId="{F66B03D0-A1BA-4F64-962D-74EE407DBC11}" srcId="{35A99E2A-0565-4068-8777-8902AE9257AE}" destId="{FE522F93-5B0B-4BEA-BCD0-BB2AD0938E0A}" srcOrd="1" destOrd="0" parTransId="{B910CB0E-756D-431D-BCD0-862A04773BAB}" sibTransId="{FDFA1424-739D-43A4-AB19-2C78E2E5D87E}"/>
    <dgm:cxn modelId="{C3950FF7-6AAB-435B-96DC-0361810D413E}" type="presOf" srcId="{7BA26620-06C4-43A5-906E-382F1463C3E0}" destId="{E5CE9A67-51E6-4621-84FD-91FD82B053AE}" srcOrd="0" destOrd="0" presId="urn:microsoft.com/office/officeart/2005/8/layout/hierarchy1"/>
    <dgm:cxn modelId="{2EA254CA-9D34-4986-A5DC-05AD194AB99F}" type="presParOf" srcId="{FBE03B95-196A-4C87-BA15-871A2F9371AF}" destId="{9925688D-AE4B-4EBD-97E0-7FADF229BABA}" srcOrd="0" destOrd="0" presId="urn:microsoft.com/office/officeart/2005/8/layout/hierarchy1"/>
    <dgm:cxn modelId="{8A893E47-989C-46A4-8077-184B2DEDA25D}" type="presParOf" srcId="{9925688D-AE4B-4EBD-97E0-7FADF229BABA}" destId="{795ADB25-066B-4B93-B11C-49F193335C8C}" srcOrd="0" destOrd="0" presId="urn:microsoft.com/office/officeart/2005/8/layout/hierarchy1"/>
    <dgm:cxn modelId="{9F3C6428-FD55-4E5C-B098-A89F9FB0C96C}" type="presParOf" srcId="{795ADB25-066B-4B93-B11C-49F193335C8C}" destId="{141DF9F8-8100-42E4-AF9E-58ECD7900BBC}" srcOrd="0" destOrd="0" presId="urn:microsoft.com/office/officeart/2005/8/layout/hierarchy1"/>
    <dgm:cxn modelId="{053EAFCA-8E02-4B12-AB15-2B9EAB4A645E}" type="presParOf" srcId="{795ADB25-066B-4B93-B11C-49F193335C8C}" destId="{E5CE9A67-51E6-4621-84FD-91FD82B053AE}" srcOrd="1" destOrd="0" presId="urn:microsoft.com/office/officeart/2005/8/layout/hierarchy1"/>
    <dgm:cxn modelId="{08878180-9A58-400E-9F17-9DB1A01167CA}" type="presParOf" srcId="{9925688D-AE4B-4EBD-97E0-7FADF229BABA}" destId="{F22D469B-A4EA-445F-BE78-238C44ACB063}" srcOrd="1" destOrd="0" presId="urn:microsoft.com/office/officeart/2005/8/layout/hierarchy1"/>
    <dgm:cxn modelId="{22F02157-BDF4-4B1F-88D1-555C8F2AE2B4}" type="presParOf" srcId="{FBE03B95-196A-4C87-BA15-871A2F9371AF}" destId="{5A4EB660-DCC7-48ED-89C8-014DEABC5B41}" srcOrd="1" destOrd="0" presId="urn:microsoft.com/office/officeart/2005/8/layout/hierarchy1"/>
    <dgm:cxn modelId="{84F4BF7F-1A27-45E3-8B1F-91EA79695D29}" type="presParOf" srcId="{5A4EB660-DCC7-48ED-89C8-014DEABC5B41}" destId="{1EC24E22-9D60-468E-AEDE-DD0B9843B5CF}" srcOrd="0" destOrd="0" presId="urn:microsoft.com/office/officeart/2005/8/layout/hierarchy1"/>
    <dgm:cxn modelId="{56946715-1077-4E55-A514-D47CA79E69BC}" type="presParOf" srcId="{1EC24E22-9D60-468E-AEDE-DD0B9843B5CF}" destId="{DFF3A4D3-4600-4D8E-8E64-A42CA20CC46B}" srcOrd="0" destOrd="0" presId="urn:microsoft.com/office/officeart/2005/8/layout/hierarchy1"/>
    <dgm:cxn modelId="{C925D8A2-31C8-4548-9712-636355E93161}" type="presParOf" srcId="{1EC24E22-9D60-468E-AEDE-DD0B9843B5CF}" destId="{DA9A3CA8-3F16-4B68-9604-A95013B0552A}" srcOrd="1" destOrd="0" presId="urn:microsoft.com/office/officeart/2005/8/layout/hierarchy1"/>
    <dgm:cxn modelId="{24623466-CFA4-4DA6-BF92-F13422145495}" type="presParOf" srcId="{5A4EB660-DCC7-48ED-89C8-014DEABC5B41}" destId="{1529C316-0825-4D04-AE54-BCFD4026343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894748-3928-4CD8-8577-5055EE2BD195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1E77478-367A-42D5-B441-AC9FD74C849F}">
      <dgm:prSet/>
      <dgm:spPr/>
      <dgm:t>
        <a:bodyPr/>
        <a:lstStyle/>
        <a:p>
          <a:r>
            <a:rPr lang="en-US"/>
            <a:t>W^X Permissions</a:t>
          </a:r>
        </a:p>
      </dgm:t>
    </dgm:pt>
    <dgm:pt modelId="{EE66E8BC-445B-4CA3-A273-82866B3CE113}" type="parTrans" cxnId="{37E9A6BA-3DE9-4B9F-B181-75379FBF067F}">
      <dgm:prSet/>
      <dgm:spPr/>
      <dgm:t>
        <a:bodyPr/>
        <a:lstStyle/>
        <a:p>
          <a:endParaRPr lang="en-US"/>
        </a:p>
      </dgm:t>
    </dgm:pt>
    <dgm:pt modelId="{118B82B7-607F-4C3B-802B-2006BC50828D}" type="sibTrans" cxnId="{37E9A6BA-3DE9-4B9F-B181-75379FBF067F}">
      <dgm:prSet/>
      <dgm:spPr/>
      <dgm:t>
        <a:bodyPr/>
        <a:lstStyle/>
        <a:p>
          <a:endParaRPr lang="en-US"/>
        </a:p>
      </dgm:t>
    </dgm:pt>
    <dgm:pt modelId="{032B5B4F-89E1-4E64-858F-501B91743C3D}">
      <dgm:prSet/>
      <dgm:spPr/>
      <dgm:t>
        <a:bodyPr/>
        <a:lstStyle/>
        <a:p>
          <a:r>
            <a:rPr lang="en-US"/>
            <a:t>rodata</a:t>
          </a:r>
        </a:p>
      </dgm:t>
    </dgm:pt>
    <dgm:pt modelId="{9E8EC56A-15EC-4A6B-AEDA-A791B9C9F7A2}" type="parTrans" cxnId="{CDE27AA0-D005-4E24-92E3-9252AACA3ED6}">
      <dgm:prSet/>
      <dgm:spPr/>
      <dgm:t>
        <a:bodyPr/>
        <a:lstStyle/>
        <a:p>
          <a:endParaRPr lang="en-US"/>
        </a:p>
      </dgm:t>
    </dgm:pt>
    <dgm:pt modelId="{D15071AC-1184-4B33-B306-FC1014417494}" type="sibTrans" cxnId="{CDE27AA0-D005-4E24-92E3-9252AACA3ED6}">
      <dgm:prSet/>
      <dgm:spPr/>
      <dgm:t>
        <a:bodyPr/>
        <a:lstStyle/>
        <a:p>
          <a:endParaRPr lang="en-US"/>
        </a:p>
      </dgm:t>
    </dgm:pt>
    <dgm:pt modelId="{55C3C916-792E-47AA-9E59-BF4A2FA67C35}" type="pres">
      <dgm:prSet presAssocID="{8D894748-3928-4CD8-8577-5055EE2BD19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1DF808F-A490-431C-A85D-3275BE194942}" type="pres">
      <dgm:prSet presAssocID="{B1E77478-367A-42D5-B441-AC9FD74C849F}" presName="hierRoot1" presStyleCnt="0"/>
      <dgm:spPr/>
    </dgm:pt>
    <dgm:pt modelId="{42EBC657-E7FC-41CB-AA00-F319B89887D1}" type="pres">
      <dgm:prSet presAssocID="{B1E77478-367A-42D5-B441-AC9FD74C849F}" presName="composite" presStyleCnt="0"/>
      <dgm:spPr/>
    </dgm:pt>
    <dgm:pt modelId="{FFD18D13-93C4-4619-887D-73761D448AE8}" type="pres">
      <dgm:prSet presAssocID="{B1E77478-367A-42D5-B441-AC9FD74C849F}" presName="background" presStyleLbl="node0" presStyleIdx="0" presStyleCnt="2"/>
      <dgm:spPr/>
    </dgm:pt>
    <dgm:pt modelId="{3C838A29-C906-477B-93E2-B7C575F3A5DE}" type="pres">
      <dgm:prSet presAssocID="{B1E77478-367A-42D5-B441-AC9FD74C849F}" presName="text" presStyleLbl="fgAcc0" presStyleIdx="0" presStyleCnt="2">
        <dgm:presLayoutVars>
          <dgm:chPref val="3"/>
        </dgm:presLayoutVars>
      </dgm:prSet>
      <dgm:spPr/>
    </dgm:pt>
    <dgm:pt modelId="{BC4933AB-8A61-40CC-A3F5-24E88CD306A0}" type="pres">
      <dgm:prSet presAssocID="{B1E77478-367A-42D5-B441-AC9FD74C849F}" presName="hierChild2" presStyleCnt="0"/>
      <dgm:spPr/>
    </dgm:pt>
    <dgm:pt modelId="{18B0C5EA-583F-4C46-BD42-C9E03626FB64}" type="pres">
      <dgm:prSet presAssocID="{032B5B4F-89E1-4E64-858F-501B91743C3D}" presName="hierRoot1" presStyleCnt="0"/>
      <dgm:spPr/>
    </dgm:pt>
    <dgm:pt modelId="{709A3B17-6A53-4439-ACCF-05D6ADECA1AA}" type="pres">
      <dgm:prSet presAssocID="{032B5B4F-89E1-4E64-858F-501B91743C3D}" presName="composite" presStyleCnt="0"/>
      <dgm:spPr/>
    </dgm:pt>
    <dgm:pt modelId="{1C199B84-C1B5-4AC2-9E32-5732A7830C8F}" type="pres">
      <dgm:prSet presAssocID="{032B5B4F-89E1-4E64-858F-501B91743C3D}" presName="background" presStyleLbl="node0" presStyleIdx="1" presStyleCnt="2"/>
      <dgm:spPr/>
    </dgm:pt>
    <dgm:pt modelId="{0AF56407-C306-42ED-9755-1BA8E6CA9D42}" type="pres">
      <dgm:prSet presAssocID="{032B5B4F-89E1-4E64-858F-501B91743C3D}" presName="text" presStyleLbl="fgAcc0" presStyleIdx="1" presStyleCnt="2">
        <dgm:presLayoutVars>
          <dgm:chPref val="3"/>
        </dgm:presLayoutVars>
      </dgm:prSet>
      <dgm:spPr/>
    </dgm:pt>
    <dgm:pt modelId="{CBEE79F6-16EA-4F80-B075-60E0D8670F28}" type="pres">
      <dgm:prSet presAssocID="{032B5B4F-89E1-4E64-858F-501B91743C3D}" presName="hierChild2" presStyleCnt="0"/>
      <dgm:spPr/>
    </dgm:pt>
  </dgm:ptLst>
  <dgm:cxnLst>
    <dgm:cxn modelId="{4F7CFC22-ACD9-496D-BB2A-B2D23EDA772D}" type="presOf" srcId="{B1E77478-367A-42D5-B441-AC9FD74C849F}" destId="{3C838A29-C906-477B-93E2-B7C575F3A5DE}" srcOrd="0" destOrd="0" presId="urn:microsoft.com/office/officeart/2005/8/layout/hierarchy1"/>
    <dgm:cxn modelId="{CC520F2F-0A59-4FF7-AE18-4BA5523307AD}" type="presOf" srcId="{032B5B4F-89E1-4E64-858F-501B91743C3D}" destId="{0AF56407-C306-42ED-9755-1BA8E6CA9D42}" srcOrd="0" destOrd="0" presId="urn:microsoft.com/office/officeart/2005/8/layout/hierarchy1"/>
    <dgm:cxn modelId="{CDE27AA0-D005-4E24-92E3-9252AACA3ED6}" srcId="{8D894748-3928-4CD8-8577-5055EE2BD195}" destId="{032B5B4F-89E1-4E64-858F-501B91743C3D}" srcOrd="1" destOrd="0" parTransId="{9E8EC56A-15EC-4A6B-AEDA-A791B9C9F7A2}" sibTransId="{D15071AC-1184-4B33-B306-FC1014417494}"/>
    <dgm:cxn modelId="{37E9A6BA-3DE9-4B9F-B181-75379FBF067F}" srcId="{8D894748-3928-4CD8-8577-5055EE2BD195}" destId="{B1E77478-367A-42D5-B441-AC9FD74C849F}" srcOrd="0" destOrd="0" parTransId="{EE66E8BC-445B-4CA3-A273-82866B3CE113}" sibTransId="{118B82B7-607F-4C3B-802B-2006BC50828D}"/>
    <dgm:cxn modelId="{432B7FC3-148A-4DAF-87CD-4D5DB79B8394}" type="presOf" srcId="{8D894748-3928-4CD8-8577-5055EE2BD195}" destId="{55C3C916-792E-47AA-9E59-BF4A2FA67C35}" srcOrd="0" destOrd="0" presId="urn:microsoft.com/office/officeart/2005/8/layout/hierarchy1"/>
    <dgm:cxn modelId="{6D589BC2-6A36-4A62-A92E-3C6361620E8F}" type="presParOf" srcId="{55C3C916-792E-47AA-9E59-BF4A2FA67C35}" destId="{A1DF808F-A490-431C-A85D-3275BE194942}" srcOrd="0" destOrd="0" presId="urn:microsoft.com/office/officeart/2005/8/layout/hierarchy1"/>
    <dgm:cxn modelId="{BDF0C7E8-F915-4102-B07A-AF24EDFC7387}" type="presParOf" srcId="{A1DF808F-A490-431C-A85D-3275BE194942}" destId="{42EBC657-E7FC-41CB-AA00-F319B89887D1}" srcOrd="0" destOrd="0" presId="urn:microsoft.com/office/officeart/2005/8/layout/hierarchy1"/>
    <dgm:cxn modelId="{5963368B-6D8B-4690-8003-DB4766E1A9F1}" type="presParOf" srcId="{42EBC657-E7FC-41CB-AA00-F319B89887D1}" destId="{FFD18D13-93C4-4619-887D-73761D448AE8}" srcOrd="0" destOrd="0" presId="urn:microsoft.com/office/officeart/2005/8/layout/hierarchy1"/>
    <dgm:cxn modelId="{168DB9E1-EDDA-457B-B192-16B01E2F1B8C}" type="presParOf" srcId="{42EBC657-E7FC-41CB-AA00-F319B89887D1}" destId="{3C838A29-C906-477B-93E2-B7C575F3A5DE}" srcOrd="1" destOrd="0" presId="urn:microsoft.com/office/officeart/2005/8/layout/hierarchy1"/>
    <dgm:cxn modelId="{EB294D2D-8733-485B-8DFA-4B410F26D3CC}" type="presParOf" srcId="{A1DF808F-A490-431C-A85D-3275BE194942}" destId="{BC4933AB-8A61-40CC-A3F5-24E88CD306A0}" srcOrd="1" destOrd="0" presId="urn:microsoft.com/office/officeart/2005/8/layout/hierarchy1"/>
    <dgm:cxn modelId="{A29A63CE-37FB-4E86-9015-8AB9399C3C82}" type="presParOf" srcId="{55C3C916-792E-47AA-9E59-BF4A2FA67C35}" destId="{18B0C5EA-583F-4C46-BD42-C9E03626FB64}" srcOrd="1" destOrd="0" presId="urn:microsoft.com/office/officeart/2005/8/layout/hierarchy1"/>
    <dgm:cxn modelId="{7DFBDA92-77C9-4803-A94E-AC76980DA4D4}" type="presParOf" srcId="{18B0C5EA-583F-4C46-BD42-C9E03626FB64}" destId="{709A3B17-6A53-4439-ACCF-05D6ADECA1AA}" srcOrd="0" destOrd="0" presId="urn:microsoft.com/office/officeart/2005/8/layout/hierarchy1"/>
    <dgm:cxn modelId="{3778A3BC-DCDC-4304-9466-6CD57CF75D4D}" type="presParOf" srcId="{709A3B17-6A53-4439-ACCF-05D6ADECA1AA}" destId="{1C199B84-C1B5-4AC2-9E32-5732A7830C8F}" srcOrd="0" destOrd="0" presId="urn:microsoft.com/office/officeart/2005/8/layout/hierarchy1"/>
    <dgm:cxn modelId="{350494DF-1AC2-4BD0-8D10-12CF1DEBE20C}" type="presParOf" srcId="{709A3B17-6A53-4439-ACCF-05D6ADECA1AA}" destId="{0AF56407-C306-42ED-9755-1BA8E6CA9D42}" srcOrd="1" destOrd="0" presId="urn:microsoft.com/office/officeart/2005/8/layout/hierarchy1"/>
    <dgm:cxn modelId="{07F1FCDF-3792-444E-B2D0-264BE8D073B8}" type="presParOf" srcId="{18B0C5EA-583F-4C46-BD42-C9E03626FB64}" destId="{CBEE79F6-16EA-4F80-B075-60E0D8670F2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62CC69-9676-42CB-96D4-B0C3B77DDE35}">
      <dsp:nvSpPr>
        <dsp:cNvPr id="0" name=""/>
        <dsp:cNvSpPr/>
      </dsp:nvSpPr>
      <dsp:spPr>
        <a:xfrm>
          <a:off x="0" y="451"/>
          <a:ext cx="4205288" cy="10556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E93DAD-BB66-4CE4-82D2-1B44B7B436E4}">
      <dsp:nvSpPr>
        <dsp:cNvPr id="0" name=""/>
        <dsp:cNvSpPr/>
      </dsp:nvSpPr>
      <dsp:spPr>
        <a:xfrm>
          <a:off x="319336" y="237973"/>
          <a:ext cx="580611" cy="5806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741387-7E9F-45D2-81B5-FCB401CFAA06}">
      <dsp:nvSpPr>
        <dsp:cNvPr id="0" name=""/>
        <dsp:cNvSpPr/>
      </dsp:nvSpPr>
      <dsp:spPr>
        <a:xfrm>
          <a:off x="1219283" y="451"/>
          <a:ext cx="2986004" cy="1055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724" tIns="111724" rIns="111724" bIns="111724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Make it harder to control a subverted flow</a:t>
          </a:r>
        </a:p>
      </dsp:txBody>
      <dsp:txXfrm>
        <a:off x="1219283" y="451"/>
        <a:ext cx="2986004" cy="1055656"/>
      </dsp:txXfrm>
    </dsp:sp>
    <dsp:sp modelId="{AA568810-0BBB-4C04-AE95-FDD38D927E51}">
      <dsp:nvSpPr>
        <dsp:cNvPr id="0" name=""/>
        <dsp:cNvSpPr/>
      </dsp:nvSpPr>
      <dsp:spPr>
        <a:xfrm>
          <a:off x="0" y="1320021"/>
          <a:ext cx="4205288" cy="10556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7C7913-D577-485A-817D-2878B2B78697}">
      <dsp:nvSpPr>
        <dsp:cNvPr id="0" name=""/>
        <dsp:cNvSpPr/>
      </dsp:nvSpPr>
      <dsp:spPr>
        <a:xfrm>
          <a:off x="319336" y="1557544"/>
          <a:ext cx="580611" cy="5806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1D0D49-B167-4513-BA85-243ED865366E}">
      <dsp:nvSpPr>
        <dsp:cNvPr id="0" name=""/>
        <dsp:cNvSpPr/>
      </dsp:nvSpPr>
      <dsp:spPr>
        <a:xfrm>
          <a:off x="1219283" y="1320021"/>
          <a:ext cx="2986004" cy="1055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724" tIns="111724" rIns="111724" bIns="111724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Make taking control of the flow innocuous</a:t>
          </a:r>
        </a:p>
      </dsp:txBody>
      <dsp:txXfrm>
        <a:off x="1219283" y="1320021"/>
        <a:ext cx="2986004" cy="1055656"/>
      </dsp:txXfrm>
    </dsp:sp>
    <dsp:sp modelId="{21EFF9FD-09BC-47F6-9310-D94BF49D4CA4}">
      <dsp:nvSpPr>
        <dsp:cNvPr id="0" name=""/>
        <dsp:cNvSpPr/>
      </dsp:nvSpPr>
      <dsp:spPr>
        <a:xfrm>
          <a:off x="0" y="2639592"/>
          <a:ext cx="4205288" cy="10556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36E1B0-FBCD-4D92-954B-34ECD2B83B46}">
      <dsp:nvSpPr>
        <dsp:cNvPr id="0" name=""/>
        <dsp:cNvSpPr/>
      </dsp:nvSpPr>
      <dsp:spPr>
        <a:xfrm>
          <a:off x="319336" y="2877115"/>
          <a:ext cx="580611" cy="5806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8EB933-DAA6-4C1D-BE51-B67CE14700B2}">
      <dsp:nvSpPr>
        <dsp:cNvPr id="0" name=""/>
        <dsp:cNvSpPr/>
      </dsp:nvSpPr>
      <dsp:spPr>
        <a:xfrm>
          <a:off x="1219283" y="2639592"/>
          <a:ext cx="2986004" cy="1055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724" tIns="111724" rIns="111724" bIns="111724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Make it harder to get control of the flow</a:t>
          </a:r>
        </a:p>
      </dsp:txBody>
      <dsp:txXfrm>
        <a:off x="1219283" y="2639592"/>
        <a:ext cx="2986004" cy="10556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C19E7-1D4B-41C0-823D-C3BEB8C6247E}">
      <dsp:nvSpPr>
        <dsp:cNvPr id="0" name=""/>
        <dsp:cNvSpPr/>
      </dsp:nvSpPr>
      <dsp:spPr>
        <a:xfrm>
          <a:off x="2025596" y="602376"/>
          <a:ext cx="1732396" cy="112605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Random Stack Gap</a:t>
          </a:r>
        </a:p>
      </dsp:txBody>
      <dsp:txXfrm>
        <a:off x="2080566" y="657346"/>
        <a:ext cx="1622456" cy="1016117"/>
      </dsp:txXfrm>
    </dsp:sp>
    <dsp:sp modelId="{55D354D1-C346-4713-B78C-E9D04CF4A5AB}">
      <dsp:nvSpPr>
        <dsp:cNvPr id="0" name=""/>
        <dsp:cNvSpPr/>
      </dsp:nvSpPr>
      <dsp:spPr>
        <a:xfrm>
          <a:off x="2891794" y="209099"/>
          <a:ext cx="1912611" cy="1912611"/>
        </a:xfrm>
        <a:custGeom>
          <a:avLst/>
          <a:gdLst/>
          <a:ahLst/>
          <a:cxnLst/>
          <a:rect l="0" t="0" r="0" b="0"/>
          <a:pathLst>
            <a:path>
              <a:moveTo>
                <a:pt x="192514" y="380854"/>
              </a:moveTo>
              <a:arcTo wR="956305" hR="956305" stAng="13019694" swAng="6360611"/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58B642-FC2B-4B6B-A560-9B48ABF3D2AD}">
      <dsp:nvSpPr>
        <dsp:cNvPr id="0" name=""/>
        <dsp:cNvSpPr/>
      </dsp:nvSpPr>
      <dsp:spPr>
        <a:xfrm>
          <a:off x="3938207" y="602376"/>
          <a:ext cx="1732396" cy="112605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ASLR, PIE, etc</a:t>
          </a:r>
        </a:p>
      </dsp:txBody>
      <dsp:txXfrm>
        <a:off x="3993177" y="657346"/>
        <a:ext cx="1622456" cy="1016117"/>
      </dsp:txXfrm>
    </dsp:sp>
    <dsp:sp modelId="{A483A208-765F-4481-A340-89F628E8EAC6}">
      <dsp:nvSpPr>
        <dsp:cNvPr id="0" name=""/>
        <dsp:cNvSpPr/>
      </dsp:nvSpPr>
      <dsp:spPr>
        <a:xfrm>
          <a:off x="2891794" y="209099"/>
          <a:ext cx="1912611" cy="1912611"/>
        </a:xfrm>
        <a:custGeom>
          <a:avLst/>
          <a:gdLst/>
          <a:ahLst/>
          <a:cxnLst/>
          <a:rect l="0" t="0" r="0" b="0"/>
          <a:pathLst>
            <a:path>
              <a:moveTo>
                <a:pt x="1720096" y="1531756"/>
              </a:moveTo>
              <a:arcTo wR="956305" hR="956305" stAng="2219694" swAng="6360611"/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DF9F8-8100-42E4-AF9E-58ECD7900BBC}">
      <dsp:nvSpPr>
        <dsp:cNvPr id="0" name=""/>
        <dsp:cNvSpPr/>
      </dsp:nvSpPr>
      <dsp:spPr>
        <a:xfrm>
          <a:off x="186392" y="1084"/>
          <a:ext cx="3138606" cy="1993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CE9A67-51E6-4621-84FD-91FD82B053AE}">
      <dsp:nvSpPr>
        <dsp:cNvPr id="0" name=""/>
        <dsp:cNvSpPr/>
      </dsp:nvSpPr>
      <dsp:spPr>
        <a:xfrm>
          <a:off x="535126" y="332381"/>
          <a:ext cx="3138606" cy="199301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mmap</a:t>
          </a:r>
        </a:p>
      </dsp:txBody>
      <dsp:txXfrm>
        <a:off x="593499" y="390754"/>
        <a:ext cx="3021860" cy="1876269"/>
      </dsp:txXfrm>
    </dsp:sp>
    <dsp:sp modelId="{DFF3A4D3-4600-4D8E-8E64-A42CA20CC46B}">
      <dsp:nvSpPr>
        <dsp:cNvPr id="0" name=""/>
        <dsp:cNvSpPr/>
      </dsp:nvSpPr>
      <dsp:spPr>
        <a:xfrm>
          <a:off x="4022467" y="1084"/>
          <a:ext cx="3138606" cy="1993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9A3CA8-3F16-4B68-9604-A95013B0552A}">
      <dsp:nvSpPr>
        <dsp:cNvPr id="0" name=""/>
        <dsp:cNvSpPr/>
      </dsp:nvSpPr>
      <dsp:spPr>
        <a:xfrm>
          <a:off x="4371201" y="332381"/>
          <a:ext cx="3138606" cy="199301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malloc</a:t>
          </a:r>
        </a:p>
      </dsp:txBody>
      <dsp:txXfrm>
        <a:off x="4429574" y="390754"/>
        <a:ext cx="3021860" cy="187626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D18D13-93C4-4619-887D-73761D448AE8}">
      <dsp:nvSpPr>
        <dsp:cNvPr id="0" name=""/>
        <dsp:cNvSpPr/>
      </dsp:nvSpPr>
      <dsp:spPr>
        <a:xfrm>
          <a:off x="178500" y="744"/>
          <a:ext cx="3145370" cy="19973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838A29-C906-477B-93E2-B7C575F3A5DE}">
      <dsp:nvSpPr>
        <dsp:cNvPr id="0" name=""/>
        <dsp:cNvSpPr/>
      </dsp:nvSpPr>
      <dsp:spPr>
        <a:xfrm>
          <a:off x="527986" y="332755"/>
          <a:ext cx="3145370" cy="19973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W^X Permissions</a:t>
          </a:r>
        </a:p>
      </dsp:txBody>
      <dsp:txXfrm>
        <a:off x="586485" y="391254"/>
        <a:ext cx="3028372" cy="1880312"/>
      </dsp:txXfrm>
    </dsp:sp>
    <dsp:sp modelId="{1C199B84-C1B5-4AC2-9E32-5732A7830C8F}">
      <dsp:nvSpPr>
        <dsp:cNvPr id="0" name=""/>
        <dsp:cNvSpPr/>
      </dsp:nvSpPr>
      <dsp:spPr>
        <a:xfrm>
          <a:off x="4022842" y="744"/>
          <a:ext cx="3145370" cy="19973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F56407-C306-42ED-9755-1BA8E6CA9D42}">
      <dsp:nvSpPr>
        <dsp:cNvPr id="0" name=""/>
        <dsp:cNvSpPr/>
      </dsp:nvSpPr>
      <dsp:spPr>
        <a:xfrm>
          <a:off x="4372328" y="332755"/>
          <a:ext cx="3145370" cy="19973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rodata</a:t>
          </a:r>
        </a:p>
      </dsp:txBody>
      <dsp:txXfrm>
        <a:off x="4430827" y="391254"/>
        <a:ext cx="3028372" cy="18803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378126-BF97-472B-B2E9-EE9D909EAD7B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222C7C-11DF-4C38-BFD6-141E85AFF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02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name of</a:t>
            </a:r>
            <a:r>
              <a:rPr lang="en-US" baseline="0" dirty="0"/>
              <a:t> the register that contains the address of the current instruction?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11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13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Useful, for example,</a:t>
            </a:r>
            <a:r>
              <a:rPr lang="en-US" baseline="0" dirty="0"/>
              <a:t> to get a copy of ESP. If we know relative offset of </a:t>
            </a:r>
            <a:r>
              <a:rPr lang="en-US" baseline="0" dirty="0" err="1"/>
              <a:t>ptr</a:t>
            </a:r>
            <a:r>
              <a:rPr lang="en-US" baseline="0" dirty="0"/>
              <a:t> to </a:t>
            </a:r>
            <a:r>
              <a:rPr lang="en-US" baseline="0" dirty="0" err="1"/>
              <a:t>esp</a:t>
            </a:r>
            <a:r>
              <a:rPr lang="en-US" baseline="0" dirty="0"/>
              <a:t>, we can know use that relative offset knowledge to locate a pointer.</a:t>
            </a:r>
          </a:p>
          <a:p>
            <a:endParaRPr lang="en-US" baseline="0" dirty="0"/>
          </a:p>
          <a:p>
            <a:r>
              <a:rPr lang="en-US" baseline="0" dirty="0"/>
              <a:t>This overcomes ASLR because ASLR only protects against knowing absolute addresses.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6633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</a:t>
            </a:r>
            <a:r>
              <a:rPr lang="en-US" baseline="0" dirty="0"/>
              <a:t> that when foo runs, foo thinks &amp;pop-pop-ret as the saved return address. It accesses arg1 and arg2.</a:t>
            </a:r>
          </a:p>
          <a:p>
            <a:r>
              <a:rPr lang="en-US" baseline="0" dirty="0"/>
              <a:t>When foo returns, it executes &amp;pop-pop-ret to remove the arguments to foo, and then executes bar.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4552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</a:t>
            </a:r>
            <a:r>
              <a:rPr lang="en-US" baseline="0" dirty="0"/>
              <a:t> that when foo runs, foo thinks &amp;pop-pop-ret as the saved return address. It accesses arg1 and arg2.</a:t>
            </a:r>
          </a:p>
          <a:p>
            <a:r>
              <a:rPr lang="en-US" baseline="0" dirty="0"/>
              <a:t>When foo returns, it executes &amp;pop-pop-ret to remove the arguments to foo, and then </a:t>
            </a:r>
            <a:r>
              <a:rPr lang="en-US" baseline="0"/>
              <a:t>executes bar.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4552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</a:t>
            </a:r>
            <a:r>
              <a:rPr lang="en-US" baseline="0" dirty="0"/>
              <a:t> the gadgets can be in separate locations...gadget 1 does not have to be contiguous with gadget 2.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59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key here</a:t>
            </a:r>
            <a:r>
              <a:rPr lang="en-US" baseline="0" dirty="0"/>
              <a:t> is predetermined allocation.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981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lowest byte of </a:t>
            </a:r>
            <a:r>
              <a:rPr lang="en-US" dirty="0" err="1"/>
              <a:t>argc</a:t>
            </a:r>
            <a:r>
              <a:rPr lang="en-US" dirty="0"/>
              <a:t> is 0;</a:t>
            </a:r>
            <a:r>
              <a:rPr lang="en-US" baseline="0" dirty="0"/>
              <a:t> in little endian, that’s the least significant byte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</a:t>
            </a:r>
            <a:r>
              <a:rPr lang="en-US" dirty="0" err="1"/>
              <a:t>argc</a:t>
            </a:r>
            <a:r>
              <a:rPr lang="en-US" baseline="0" dirty="0"/>
              <a:t> is corrupted because of the null terminator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to</a:t>
            </a:r>
            <a:r>
              <a:rPr lang="en-US" baseline="0" dirty="0"/>
              <a:t> put at 0xDEADBEEF? Or rather, what should we put?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to</a:t>
            </a:r>
            <a:r>
              <a:rPr lang="en-US" baseline="0" dirty="0"/>
              <a:t> put at 0xDEADBEEF? Or rather, what should we put?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97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89528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51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289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340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604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1104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46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33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485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94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666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598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CB03EA0-2F37-4F62-93D1-61BCD1BEDED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4915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  <p:sldLayoutId id="2147483856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Host Vulnerabilities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UT LAW379M</a:t>
            </a:r>
          </a:p>
          <a:p>
            <a:r>
              <a:rPr lang="en-US" b="1" dirty="0" err="1"/>
              <a:t>SpRing</a:t>
            </a:r>
            <a:r>
              <a:rPr lang="en-US" b="1" dirty="0"/>
              <a:t> 2021</a:t>
            </a:r>
          </a:p>
          <a:p>
            <a:r>
              <a:rPr lang="en-US" dirty="0"/>
              <a:t>Lecture Notes</a:t>
            </a:r>
          </a:p>
        </p:txBody>
      </p:sp>
    </p:spTree>
    <p:extLst>
      <p:ext uri="{BB962C8B-B14F-4D97-AF65-F5344CB8AC3E}">
        <p14:creationId xmlns:p14="http://schemas.microsoft.com/office/powerpoint/2010/main" val="166104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Buffer Overflows?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i="1" dirty="0"/>
              <a:t>buffer overflow </a:t>
            </a:r>
            <a:r>
              <a:rPr lang="en-US" dirty="0"/>
              <a:t>occurs when data is written </a:t>
            </a:r>
            <a:r>
              <a:rPr lang="en-US" u="sng" dirty="0"/>
              <a:t>outside</a:t>
            </a:r>
            <a:r>
              <a:rPr lang="en-US" dirty="0"/>
              <a:t> of the space allocated for the buffer.</a:t>
            </a:r>
            <a:endParaRPr lang="en-US" sz="2800" dirty="0"/>
          </a:p>
          <a:p>
            <a:r>
              <a:rPr lang="en-US" sz="2800" dirty="0"/>
              <a:t>C does not check that writes are in-bound</a:t>
            </a:r>
          </a:p>
          <a:p>
            <a:pPr marL="0" indent="0">
              <a:buNone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Stack-based</a:t>
            </a:r>
          </a:p>
          <a:p>
            <a:pPr lvl="1"/>
            <a:r>
              <a:rPr lang="en-US" sz="2400" dirty="0"/>
              <a:t>covered in this class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Heap-based</a:t>
            </a:r>
          </a:p>
          <a:p>
            <a:pPr lvl="1"/>
            <a:r>
              <a:rPr lang="en-US" sz="2400" dirty="0"/>
              <a:t>more advanced</a:t>
            </a:r>
          </a:p>
          <a:p>
            <a:pPr lvl="1"/>
            <a:r>
              <a:rPr lang="en-US" sz="2400" dirty="0"/>
              <a:t>very dependent on system and library version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14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Example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0x080483f7 &lt;+19&gt;:	</a:t>
            </a:r>
            <a:r>
              <a:rPr lang="en-US" sz="1600" u="sng" dirty="0" err="1">
                <a:latin typeface="Consolas"/>
                <a:cs typeface="Consolas"/>
              </a:rPr>
              <a:t>mov</a:t>
            </a:r>
            <a:r>
              <a:rPr lang="en-US" sz="1600" u="sng" dirty="0">
                <a:latin typeface="Consolas"/>
                <a:cs typeface="Consolas"/>
              </a:rPr>
              <a:t>    %</a:t>
            </a:r>
            <a:r>
              <a:rPr lang="en-US" sz="1600" u="sng" dirty="0" err="1">
                <a:latin typeface="Consolas"/>
                <a:cs typeface="Consolas"/>
              </a:rPr>
              <a:t>eax</a:t>
            </a:r>
            <a:r>
              <a:rPr lang="en-US" sz="1600" u="sng" dirty="0">
                <a:latin typeface="Consolas"/>
                <a:cs typeface="Consolas"/>
              </a:rPr>
              <a:t>,(%</a:t>
            </a:r>
            <a:r>
              <a:rPr lang="en-US" sz="1600" u="sng" dirty="0" err="1">
                <a:latin typeface="Consolas"/>
                <a:cs typeface="Consolas"/>
              </a:rPr>
              <a:t>esp</a:t>
            </a:r>
            <a:r>
              <a:rPr lang="en-US" sz="1600" u="sng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0x080483fa &lt;+22&gt;:	call   0x8048300 &lt;</a:t>
            </a:r>
            <a:r>
              <a:rPr lang="en-US" sz="1600" dirty="0" err="1">
                <a:latin typeface="Consolas"/>
                <a:cs typeface="Consolas"/>
              </a:rPr>
              <a:t>strcpy@plt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0x080483ff &lt;+27&gt;:	leave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11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Arc 47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Curved Connector 49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090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“123456”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0x080483f7 &lt;+19&gt;: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,(%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0x080483fa &lt;+22&gt;:	call   0x8048300 &lt;</a:t>
            </a:r>
            <a:r>
              <a:rPr lang="en-US" sz="1600" u="sng" dirty="0" err="1">
                <a:latin typeface="Consolas"/>
                <a:cs typeface="Consolas"/>
              </a:rPr>
              <a:t>strcpy@plt</a:t>
            </a:r>
            <a:r>
              <a:rPr lang="en-US" sz="1600" u="sng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0x080483ff &lt;+27&gt;:	leave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12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12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123456\0</a:t>
                      </a:r>
                    </a:p>
                  </a:txBody>
                  <a:tcPr vert="vert27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Arc 15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urved Connector 16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1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onsolas"/>
                          <a:cs typeface="Consolas"/>
                        </a:rPr>
                        <a:t>0xDEADBEEF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AAAA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AAAA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… (64 in total)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vert="vert27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“A”x68 . “\</a:t>
            </a:r>
            <a:r>
              <a:rPr lang="en-US" dirty="0" err="1"/>
              <a:t>xEF</a:t>
            </a:r>
            <a:r>
              <a:rPr lang="en-US" dirty="0"/>
              <a:t>\</a:t>
            </a:r>
            <a:r>
              <a:rPr lang="en-US" dirty="0" err="1"/>
              <a:t>xBE</a:t>
            </a:r>
            <a:r>
              <a:rPr lang="en-US" dirty="0"/>
              <a:t>\</a:t>
            </a:r>
            <a:r>
              <a:rPr lang="en-US" dirty="0" err="1"/>
              <a:t>xAD</a:t>
            </a:r>
            <a:r>
              <a:rPr lang="en-US" dirty="0"/>
              <a:t>\</a:t>
            </a:r>
            <a:r>
              <a:rPr lang="en-US" dirty="0" err="1"/>
              <a:t>xDE</a:t>
            </a:r>
            <a:r>
              <a:rPr lang="en-US" dirty="0"/>
              <a:t>”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0x080483f7 &lt;+19&gt;: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,(%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0x080483fa &lt;+22&gt;:	call   0x8048300 &lt;</a:t>
            </a:r>
            <a:r>
              <a:rPr lang="en-US" sz="1600" u="sng" dirty="0" err="1">
                <a:latin typeface="Consolas"/>
                <a:cs typeface="Consolas"/>
              </a:rPr>
              <a:t>strcpy@plt</a:t>
            </a:r>
            <a:r>
              <a:rPr lang="en-US" sz="1600" u="sng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0x080483ff &lt;+27&gt;:	leave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13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13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5261831" y="2221468"/>
            <a:ext cx="1367569" cy="1097464"/>
            <a:chOff x="5261831" y="2221468"/>
            <a:chExt cx="1367569" cy="1097464"/>
          </a:xfrm>
        </p:grpSpPr>
        <p:sp>
          <p:nvSpPr>
            <p:cNvPr id="5" name="TextBox 4"/>
            <p:cNvSpPr txBox="1"/>
            <p:nvPr/>
          </p:nvSpPr>
          <p:spPr>
            <a:xfrm>
              <a:off x="5430453" y="2221468"/>
              <a:ext cx="11989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/>
                <a:t>corrupted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61831" y="2580217"/>
              <a:ext cx="13675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/>
                <a:t>overwritten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61831" y="2949600"/>
              <a:ext cx="13675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/>
                <a:t>overwritten</a:t>
              </a:r>
            </a:p>
          </p:txBody>
        </p:sp>
      </p:grpSp>
      <p:sp>
        <p:nvSpPr>
          <p:cNvPr id="16" name="Arc 15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urved Connector 16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49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 teardown—1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0x080483f7 &lt;+19&gt;: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,(%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0x080483fa &lt;+22&gt;:	call   0x8048300 &lt;</a:t>
            </a:r>
            <a:r>
              <a:rPr lang="en-US" sz="1600" dirty="0" err="1">
                <a:latin typeface="Consolas"/>
                <a:cs typeface="Consolas"/>
              </a:rPr>
              <a:t>strcpy@plt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=&gt; 0x080483ff &lt;+27&gt;:	leave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14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430453" y="2221468"/>
            <a:ext cx="119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corrupted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61831" y="2580217"/>
            <a:ext cx="1367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overwritten</a:t>
            </a:r>
          </a:p>
        </p:txBody>
      </p:sp>
      <p:sp>
        <p:nvSpPr>
          <p:cNvPr id="16" name="Folded Corner 15"/>
          <p:cNvSpPr/>
          <p:nvPr/>
        </p:nvSpPr>
        <p:spPr>
          <a:xfrm>
            <a:off x="5835650" y="3810000"/>
            <a:ext cx="2819400" cy="1322308"/>
          </a:xfrm>
          <a:prstGeom prst="foldedCorner">
            <a:avLst/>
          </a:prstGeom>
          <a:solidFill>
            <a:schemeClr val="accent5"/>
          </a:solidFill>
          <a:ln>
            <a:noFill/>
          </a:ln>
          <a:effectLst>
            <a:outerShdw blurRad="40000" dist="35687" dir="27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tIns="137160" rtlCol="0" anchor="t" anchorCtr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leave</a:t>
            </a:r>
          </a:p>
          <a:p>
            <a:pPr marL="457200" indent="-457200">
              <a:buAutoNum type="arabicPeriod"/>
            </a:pPr>
            <a:r>
              <a:rPr lang="en-US" sz="2000" u="sng" dirty="0" err="1">
                <a:solidFill>
                  <a:schemeClr val="bg1"/>
                </a:solidFill>
                <a:latin typeface="Consolas"/>
                <a:cs typeface="Consolas"/>
              </a:rPr>
              <a:t>mov</a:t>
            </a:r>
            <a:r>
              <a:rPr lang="en-US" sz="2000" u="sng" dirty="0">
                <a:solidFill>
                  <a:schemeClr val="bg1"/>
                </a:solidFill>
                <a:latin typeface="Consolas"/>
                <a:cs typeface="Consolas"/>
              </a:rPr>
              <a:t> %</a:t>
            </a:r>
            <a:r>
              <a:rPr lang="en-US" sz="2000" u="sng" dirty="0" err="1">
                <a:solidFill>
                  <a:schemeClr val="bg1"/>
                </a:solidFill>
                <a:latin typeface="Consolas"/>
                <a:cs typeface="Consolas"/>
              </a:rPr>
              <a:t>ebp</a:t>
            </a:r>
            <a:r>
              <a:rPr lang="en-US" sz="2000" u="sng" dirty="0">
                <a:solidFill>
                  <a:schemeClr val="bg1"/>
                </a:solidFill>
                <a:latin typeface="Consolas"/>
                <a:cs typeface="Consolas"/>
              </a:rPr>
              <a:t>,%</a:t>
            </a:r>
            <a:r>
              <a:rPr lang="en-US" sz="2000" u="sng" dirty="0" err="1">
                <a:solidFill>
                  <a:schemeClr val="bg1"/>
                </a:solidFill>
                <a:latin typeface="Consolas"/>
                <a:cs typeface="Consolas"/>
              </a:rPr>
              <a:t>esp</a:t>
            </a:r>
            <a:endParaRPr lang="en-US" sz="2000" u="sng" dirty="0">
              <a:solidFill>
                <a:schemeClr val="bg1"/>
              </a:solidFill>
              <a:latin typeface="Consolas"/>
              <a:cs typeface="Consolas"/>
            </a:endParaRP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pop %</a:t>
            </a: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ebp</a:t>
            </a:r>
            <a:endParaRPr lang="en-US" sz="200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/>
        </p:nvGraphicFramePr>
        <p:xfrm>
          <a:off x="6521704" y="1479548"/>
          <a:ext cx="1461558" cy="18362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onsolas"/>
                          <a:cs typeface="Consolas"/>
                        </a:rPr>
                        <a:t>0xDEADBEEF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AAAA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8" name="Group 17"/>
          <p:cNvGrpSpPr/>
          <p:nvPr/>
        </p:nvGrpSpPr>
        <p:grpSpPr>
          <a:xfrm>
            <a:off x="8003947" y="2819400"/>
            <a:ext cx="1032104" cy="923330"/>
            <a:chOff x="7959243" y="3138173"/>
            <a:chExt cx="1032104" cy="923330"/>
          </a:xfrm>
        </p:grpSpPr>
        <p:sp>
          <p:nvSpPr>
            <p:cNvPr id="19" name="TextBox 18"/>
            <p:cNvSpPr txBox="1"/>
            <p:nvPr/>
          </p:nvSpPr>
          <p:spPr>
            <a:xfrm>
              <a:off x="8229600" y="3138173"/>
              <a:ext cx="76174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  <a:p>
              <a:pPr algn="ctr"/>
              <a:r>
                <a:rPr lang="en-US" dirty="0"/>
                <a:t>and</a:t>
              </a:r>
            </a:p>
            <a:p>
              <a:pPr algn="ctr"/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22" name="TextBox 2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5261831" y="2949600"/>
            <a:ext cx="1367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overwritten</a:t>
            </a:r>
          </a:p>
        </p:txBody>
      </p:sp>
    </p:spTree>
    <p:extLst>
      <p:ext uri="{BB962C8B-B14F-4D97-AF65-F5344CB8AC3E}">
        <p14:creationId xmlns:p14="http://schemas.microsoft.com/office/powerpoint/2010/main" val="239006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 teardown—2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0x080483f7 &lt;+19&gt;: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,(%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0x080483fa &lt;+22&gt;:	call   0x8048300 &lt;</a:t>
            </a:r>
            <a:r>
              <a:rPr lang="en-US" sz="1600" dirty="0" err="1">
                <a:latin typeface="Consolas"/>
                <a:cs typeface="Consolas"/>
              </a:rPr>
              <a:t>strcpy@plt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0x080483ff &lt;+27&gt;:	leave</a:t>
            </a:r>
            <a:r>
              <a:rPr lang="en-US" sz="1600" dirty="0">
                <a:latin typeface="Consolas"/>
                <a:cs typeface="Consolas"/>
              </a:rPr>
              <a:t>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15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15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14689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onsolas"/>
                          <a:cs typeface="Consolas"/>
                        </a:rPr>
                        <a:t>0xDEADBEEF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/>
        </p:nvGrpSpPr>
        <p:grpSpPr>
          <a:xfrm>
            <a:off x="8003947" y="2743200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5430453" y="2221468"/>
            <a:ext cx="119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corrupted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61831" y="2580217"/>
            <a:ext cx="1367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overwritten</a:t>
            </a:r>
          </a:p>
        </p:txBody>
      </p:sp>
      <p:sp>
        <p:nvSpPr>
          <p:cNvPr id="15" name="Folded Corner 14"/>
          <p:cNvSpPr/>
          <p:nvPr/>
        </p:nvSpPr>
        <p:spPr>
          <a:xfrm>
            <a:off x="5835650" y="3810000"/>
            <a:ext cx="2819400" cy="1322308"/>
          </a:xfrm>
          <a:prstGeom prst="foldedCorner">
            <a:avLst/>
          </a:prstGeom>
          <a:solidFill>
            <a:schemeClr val="accent5"/>
          </a:solidFill>
          <a:ln>
            <a:noFill/>
          </a:ln>
          <a:effectLst>
            <a:outerShdw blurRad="40000" dist="35687" dir="27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tIns="137160" rtlCol="0" anchor="t" anchorCtr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leave</a:t>
            </a:r>
          </a:p>
          <a:p>
            <a:pPr marL="457200" indent="-457200">
              <a:buAutoNum type="arabicPeriod"/>
            </a:pP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mov</a:t>
            </a:r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 %</a:t>
            </a: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ebp</a:t>
            </a:r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,%</a:t>
            </a: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esp</a:t>
            </a:r>
            <a:endParaRPr lang="en-US" sz="2000" dirty="0">
              <a:solidFill>
                <a:schemeClr val="bg1"/>
              </a:solidFill>
              <a:latin typeface="Consolas"/>
              <a:cs typeface="Consolas"/>
            </a:endParaRPr>
          </a:p>
          <a:p>
            <a:pPr marL="457200" indent="-457200">
              <a:buAutoNum type="arabicPeriod"/>
            </a:pPr>
            <a:r>
              <a:rPr lang="en-US" sz="2000" u="sng" dirty="0">
                <a:solidFill>
                  <a:schemeClr val="bg1"/>
                </a:solidFill>
                <a:latin typeface="Consolas"/>
                <a:cs typeface="Consolas"/>
              </a:rPr>
              <a:t>pop %</a:t>
            </a:r>
            <a:r>
              <a:rPr lang="en-US" sz="2000" u="sng" dirty="0" err="1">
                <a:solidFill>
                  <a:schemeClr val="bg1"/>
                </a:solidFill>
                <a:latin typeface="Consolas"/>
                <a:cs typeface="Consolas"/>
              </a:rPr>
              <a:t>ebp</a:t>
            </a:r>
            <a:endParaRPr lang="en-US" sz="2000" u="sng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  <p:sp>
        <p:nvSpPr>
          <p:cNvPr id="16" name="Folded Corner 15"/>
          <p:cNvSpPr/>
          <p:nvPr/>
        </p:nvSpPr>
        <p:spPr>
          <a:xfrm>
            <a:off x="5835650" y="3180100"/>
            <a:ext cx="2819400" cy="47750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>
            <a:outerShdw blurRad="40000" dist="35687" dir="27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tIns="45720" rtlCol="0" anchor="t" anchorCtr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%</a:t>
            </a: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ebp</a:t>
            </a:r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 = </a:t>
            </a:r>
            <a:r>
              <a:rPr lang="en-US" sz="2000" dirty="0">
                <a:solidFill>
                  <a:schemeClr val="bg1"/>
                </a:solidFill>
                <a:latin typeface="Cambria"/>
                <a:cs typeface="Cambria"/>
              </a:rPr>
              <a:t>AAAA</a:t>
            </a:r>
            <a:endParaRPr lang="en-US" sz="2000" i="1" dirty="0">
              <a:solidFill>
                <a:schemeClr val="bg1"/>
              </a:solidFill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156261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 teardown—3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0x080483f7 &lt;+19&gt;: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,(%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0x080483fa &lt;+22&gt;:	call   0x8048300 &lt;</a:t>
            </a:r>
            <a:r>
              <a:rPr lang="en-US" sz="1600" dirty="0" err="1">
                <a:latin typeface="Consolas"/>
                <a:cs typeface="Consolas"/>
              </a:rPr>
              <a:t>strcpy@plt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0x080483ff &lt;+27&gt;:	leave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0x08048400 &lt;+28&gt;:	ret</a:t>
            </a:r>
            <a:r>
              <a:rPr lang="en-US" sz="16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16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16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11017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/>
        </p:nvGrpSpPr>
        <p:grpSpPr>
          <a:xfrm>
            <a:off x="8003947" y="2389812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5430453" y="2221468"/>
            <a:ext cx="119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corrupted</a:t>
            </a:r>
          </a:p>
        </p:txBody>
      </p:sp>
      <p:sp>
        <p:nvSpPr>
          <p:cNvPr id="15" name="Folded Corner 14"/>
          <p:cNvSpPr/>
          <p:nvPr/>
        </p:nvSpPr>
        <p:spPr>
          <a:xfrm>
            <a:off x="5835650" y="3810000"/>
            <a:ext cx="2819400" cy="95500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>
            <a:outerShdw blurRad="40000" dist="35687" dir="27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tIns="137160" rtlCol="0" anchor="t" anchorCtr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%</a:t>
            </a: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eip</a:t>
            </a:r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 = 0xDEADBEEF</a:t>
            </a:r>
          </a:p>
          <a:p>
            <a:pPr algn="ctr"/>
            <a:r>
              <a:rPr lang="en-US" sz="2000" i="1" dirty="0">
                <a:solidFill>
                  <a:schemeClr val="bg1"/>
                </a:solidFill>
                <a:cs typeface="Consolas"/>
              </a:rPr>
              <a:t>(probably crash)</a:t>
            </a:r>
          </a:p>
        </p:txBody>
      </p:sp>
    </p:spTree>
    <p:extLst>
      <p:ext uri="{BB962C8B-B14F-4D97-AF65-F5344CB8AC3E}">
        <p14:creationId xmlns:p14="http://schemas.microsoft.com/office/powerpoint/2010/main" val="1157424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 txBox="1">
            <a:spLocks/>
          </p:cNvSpPr>
          <p:nvPr/>
        </p:nvSpPr>
        <p:spPr>
          <a:xfrm>
            <a:off x="304800" y="1143000"/>
            <a:ext cx="6629400" cy="54102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292100" indent="-2921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635000" indent="-2921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320800" indent="-1778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  …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0x080483fa &lt;+22&gt;:	call   0x8048300 &lt;</a:t>
            </a:r>
            <a:r>
              <a:rPr lang="en-US" sz="1600" u="sng" dirty="0" err="1">
                <a:latin typeface="Consolas"/>
                <a:cs typeface="Consolas"/>
              </a:rPr>
              <a:t>strcpy@plt</a:t>
            </a:r>
            <a:r>
              <a:rPr lang="en-US" sz="1600" u="sng" dirty="0">
                <a:latin typeface="Consolas"/>
                <a:cs typeface="Consolas"/>
              </a:rPr>
              <a:t>&gt;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   0x080483ff &lt;+27&gt;:	leave  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Shellcode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Traditionally, we inject assembly</a:t>
            </a:r>
            <a:br>
              <a:rPr lang="en-US" sz="2400" dirty="0"/>
            </a:br>
            <a:r>
              <a:rPr lang="en-US" sz="2400" dirty="0"/>
              <a:t>instructions for </a:t>
            </a:r>
            <a:r>
              <a:rPr lang="en-US" sz="2400" dirty="0">
                <a:latin typeface="Consolas"/>
                <a:cs typeface="Consolas"/>
              </a:rPr>
              <a:t>exec(“/bin/</a:t>
            </a:r>
            <a:r>
              <a:rPr lang="en-US" sz="2400" dirty="0" err="1">
                <a:latin typeface="Consolas"/>
                <a:cs typeface="Consolas"/>
              </a:rPr>
              <a:t>sh</a:t>
            </a:r>
            <a:r>
              <a:rPr lang="en-US" sz="2400" dirty="0">
                <a:latin typeface="Consolas"/>
                <a:cs typeface="Consolas"/>
              </a:rPr>
              <a:t>”)</a:t>
            </a:r>
            <a:br>
              <a:rPr lang="en-US" sz="2400" dirty="0"/>
            </a:br>
            <a:r>
              <a:rPr lang="en-US" sz="2400" dirty="0"/>
              <a:t>into buffer.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see “</a:t>
            </a:r>
            <a:r>
              <a:rPr lang="en-US" sz="2400" i="1" dirty="0"/>
              <a:t>Smashing the stack for</a:t>
            </a:r>
            <a:br>
              <a:rPr lang="en-US" sz="2400" i="1" dirty="0"/>
            </a:br>
            <a:r>
              <a:rPr lang="en-US" sz="2400" i="1" dirty="0"/>
              <a:t>fun and profit</a:t>
            </a:r>
            <a:r>
              <a:rPr lang="en-US" sz="2400" dirty="0"/>
              <a:t>” for exact string</a:t>
            </a:r>
          </a:p>
          <a:p>
            <a:r>
              <a:rPr lang="en-US" sz="2400" dirty="0"/>
              <a:t>or search online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&amp;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l"/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shellcode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vert="vert27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7" name="TextBox 6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0" name="TextBox 9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Arc 14"/>
          <p:cNvSpPr/>
          <p:nvPr/>
        </p:nvSpPr>
        <p:spPr>
          <a:xfrm>
            <a:off x="5898896" y="2743200"/>
            <a:ext cx="1187704" cy="2819400"/>
          </a:xfrm>
          <a:prstGeom prst="arc">
            <a:avLst>
              <a:gd name="adj1" fmla="val 5378754"/>
              <a:gd name="adj2" fmla="val 16251393"/>
            </a:avLst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642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610600" cy="4754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To generate </a:t>
            </a:r>
            <a:r>
              <a:rPr lang="en-US" sz="2800" b="1" i="1" dirty="0"/>
              <a:t>exploit</a:t>
            </a:r>
            <a:r>
              <a:rPr lang="en-US" sz="2800" dirty="0"/>
              <a:t> for a basic buffer overflow:</a:t>
            </a:r>
          </a:p>
          <a:p>
            <a:pPr marL="0" indent="0">
              <a:buNone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Determine size of </a:t>
            </a:r>
            <a:r>
              <a:rPr lang="en-US" sz="2800" dirty="0">
                <a:solidFill>
                  <a:schemeClr val="accent2"/>
                </a:solidFill>
              </a:rPr>
              <a:t>stack frame up to head of buffer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rgbClr val="000000"/>
                </a:solidFill>
              </a:rPr>
              <a:t>Overflow buffer with the right size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      </a:t>
            </a:r>
            <a:r>
              <a:rPr lang="en-US" sz="2800" b="1" i="1" dirty="0"/>
              <a:t>computation</a:t>
            </a:r>
            <a:r>
              <a:rPr lang="en-US" sz="2800" dirty="0"/>
              <a:t>                     +                          </a:t>
            </a:r>
            <a:r>
              <a:rPr lang="en-US" sz="2800" b="1" i="1" dirty="0"/>
              <a:t>control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18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028700" y="3612196"/>
          <a:ext cx="708660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71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shellcode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padding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&amp;</a:t>
                      </a: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buf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Arc 6"/>
          <p:cNvSpPr/>
          <p:nvPr/>
        </p:nvSpPr>
        <p:spPr>
          <a:xfrm>
            <a:off x="1028700" y="3688396"/>
            <a:ext cx="6591300" cy="883604"/>
          </a:xfrm>
          <a:prstGeom prst="arc">
            <a:avLst>
              <a:gd name="adj1" fmla="val 7758"/>
              <a:gd name="adj2" fmla="val 10784512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184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51425-64D3-4EED-99DE-47C0DB4AD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2868077"/>
            <a:ext cx="2522981" cy="1121846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sz="1950">
                <a:solidFill>
                  <a:schemeClr val="bg1"/>
                </a:solidFill>
              </a:rPr>
              <a:t>Dealing With Control Flow Violations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EC1F0DE-AF0E-495D-8F02-3616917AB81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214812" y="1581150"/>
          <a:ext cx="4205288" cy="3695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1641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55BE6-E56B-478B-84F8-A140E99B7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Overview to 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995E9-A5EB-4944-8B51-045B13BDA99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905000"/>
            <a:ext cx="7924800" cy="3810000"/>
          </a:xfrm>
        </p:spPr>
        <p:txBody>
          <a:bodyPr>
            <a:normAutofit/>
          </a:bodyPr>
          <a:lstStyle/>
          <a:p>
            <a:r>
              <a:rPr lang="en-US" sz="2800" dirty="0"/>
              <a:t>Today: </a:t>
            </a:r>
            <a:r>
              <a:rPr lang="en-US" sz="2800" b="1" i="1" dirty="0"/>
              <a:t>very brief</a:t>
            </a:r>
            <a:r>
              <a:rPr lang="en-US" sz="2800" dirty="0"/>
              <a:t> overview of </a:t>
            </a:r>
            <a:r>
              <a:rPr lang="en-US" sz="2800" b="1" i="1" u="sng" dirty="0"/>
              <a:t>Control Flow Hijacking</a:t>
            </a:r>
            <a:endParaRPr lang="en-US" sz="2800" dirty="0"/>
          </a:p>
          <a:p>
            <a:pPr lvl="1"/>
            <a:r>
              <a:rPr lang="en-US" sz="2400" dirty="0"/>
              <a:t>There are other types of vulnerabilities (</a:t>
            </a:r>
            <a:r>
              <a:rPr lang="en-US" sz="2400" dirty="0" err="1"/>
              <a:t>e.g</a:t>
            </a:r>
            <a:r>
              <a:rPr lang="en-US" sz="2400" dirty="0"/>
              <a:t> misconfigured)</a:t>
            </a:r>
          </a:p>
          <a:p>
            <a:pPr lvl="1"/>
            <a:r>
              <a:rPr lang="en-US" sz="2400" dirty="0"/>
              <a:t>Control Flow Hijacking is probably the hardest to grasp</a:t>
            </a:r>
          </a:p>
          <a:p>
            <a:r>
              <a:rPr lang="en-US" sz="2800" dirty="0"/>
              <a:t>Critical Concepts:</a:t>
            </a:r>
          </a:p>
          <a:p>
            <a:pPr lvl="1"/>
            <a:r>
              <a:rPr lang="en-US" sz="2400" dirty="0"/>
              <a:t>The “normal” flow of control for authorized instructions</a:t>
            </a:r>
          </a:p>
          <a:p>
            <a:pPr lvl="1"/>
            <a:r>
              <a:rPr lang="en-US" sz="2400" dirty="0"/>
              <a:t>Inputs that change the flow to unauthorized instructions</a:t>
            </a:r>
          </a:p>
          <a:p>
            <a:pPr marL="201168" lvl="1" indent="0">
              <a:buNone/>
            </a:pPr>
            <a:endParaRPr lang="en-US" sz="2400" dirty="0"/>
          </a:p>
          <a:p>
            <a:r>
              <a:rPr lang="en-US" sz="2600" dirty="0"/>
              <a:t>ATTRIBUTION: Derived from slides by Dave Brumley, CMU</a:t>
            </a:r>
          </a:p>
        </p:txBody>
      </p:sp>
    </p:spTree>
    <p:extLst>
      <p:ext uri="{BB962C8B-B14F-4D97-AF65-F5344CB8AC3E}">
        <p14:creationId xmlns:p14="http://schemas.microsoft.com/office/powerpoint/2010/main" val="4200750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F7B2-7475-4820-9FE3-12250FB7D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>
            <a:normAutofit fontScale="90000"/>
          </a:bodyPr>
          <a:lstStyle/>
          <a:p>
            <a:r>
              <a:rPr lang="en-US"/>
              <a:t>Disrupting Exploitative Operations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A2E8AF-B5F3-45BC-9DE0-EDF3C12DFF5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23900" y="2836069"/>
          <a:ext cx="7696200" cy="2330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2824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8EF55-6344-4C6D-970B-F765785C9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Random Stack Gap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DA71C-2A62-4D67-9C5F-7819A1B7E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8F2291-1A07-4146-B15B-25EBE0B02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480" y="2797996"/>
            <a:ext cx="6975040" cy="298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28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13B283D6-0784-4E44-A7B4-B3AC5FAB0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3771" y="1908810"/>
            <a:ext cx="3990522" cy="304038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u="sng" dirty="0"/>
              <a:t>Address Space Layout Randomization</a:t>
            </a:r>
          </a:p>
          <a:p>
            <a:r>
              <a:rPr lang="en-US" dirty="0"/>
              <a:t>Subversion usually needs to know memory layout</a:t>
            </a:r>
          </a:p>
          <a:p>
            <a:r>
              <a:rPr lang="en-US" dirty="0"/>
              <a:t>General goal: make layout unpredictable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2B73E2-944B-42D3-A7C9-80F08068D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ASLR</a:t>
            </a:r>
          </a:p>
        </p:txBody>
      </p:sp>
    </p:spTree>
    <p:extLst>
      <p:ext uri="{BB962C8B-B14F-4D97-AF65-F5344CB8AC3E}">
        <p14:creationId xmlns:p14="http://schemas.microsoft.com/office/powerpoint/2010/main" val="29209456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6B0C6-FC2A-4092-8B0A-A9289339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2660904"/>
            <a:ext cx="2283713" cy="1220844"/>
          </a:xfrm>
        </p:spPr>
        <p:txBody>
          <a:bodyPr vert="horz" lIns="205740" tIns="137160" rIns="205740" bIns="137160" rtlCol="0" anchor="ctr" anchorCtr="1">
            <a:normAutofit fontScale="90000"/>
          </a:bodyPr>
          <a:lstStyle/>
          <a:p>
            <a:r>
              <a:rPr lang="en-US"/>
              <a:t>Start With Libraries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7F91B2-98F9-4109-B322-E7E482A84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0782" y="1416122"/>
            <a:ext cx="4693158" cy="378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2866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F89E9-F555-4F63-A257-A626063A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5068" y="2660904"/>
            <a:ext cx="2283714" cy="1220724"/>
          </a:xfrm>
        </p:spPr>
        <p:txBody>
          <a:bodyPr vert="horz" lIns="205740" tIns="137160" rIns="205740" bIns="137160" rtlCol="0" anchor="ctr" anchorCtr="1">
            <a:normAutofit/>
          </a:bodyPr>
          <a:lstStyle/>
          <a:p>
            <a:r>
              <a:rPr lang="en-US" sz="1950"/>
              <a:t>Add Executables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6D8A00-C706-4710-AAB2-9140E8E4E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63" r="-2" b="6935"/>
          <a:stretch/>
        </p:blipFill>
        <p:spPr>
          <a:xfrm>
            <a:off x="834901" y="1699355"/>
            <a:ext cx="4443984" cy="322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7837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D9DE6-72E8-45A9-A5B5-AD5BA288C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>
            <a:normAutofit fontScale="90000"/>
          </a:bodyPr>
          <a:lstStyle/>
          <a:p>
            <a:r>
              <a:rPr lang="en-US"/>
              <a:t>Finally, Dynamic Allocations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88A4FB-9AC7-4635-B377-8835AE7B49A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23901" y="2836069"/>
          <a:ext cx="7696200" cy="2326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12641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434C-980D-4C76-A01C-84BE45516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ASLR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95DCE-D70F-4026-8052-1FF053AFD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670734"/>
            <a:ext cx="3596156" cy="3930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56268D-FF60-4DCB-B90E-3EED8A755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352" y="3138254"/>
            <a:ext cx="4592092" cy="3930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FDD54A-3B9F-42F1-866D-054971AFC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351" y="3616347"/>
            <a:ext cx="2717064" cy="327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536199-E434-47A4-A7BC-2B9DB838C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3352" y="4075389"/>
            <a:ext cx="3550187" cy="349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6AEFEB-D85D-44C8-B4D8-9F7CC44F80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3352" y="4524730"/>
            <a:ext cx="4114561" cy="3198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73FD72-2DAE-493B-B0D0-C37C6BE7B3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3352" y="4947875"/>
            <a:ext cx="3367436" cy="287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06CDD5-253F-4318-A812-3AE5E0EBA9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47601" y="5338771"/>
            <a:ext cx="4448798" cy="39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154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F23A7-36C4-4406-9AD9-FE2EC5ADE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>
            <a:normAutofit fontScale="90000"/>
          </a:bodyPr>
          <a:lstStyle/>
          <a:p>
            <a:r>
              <a:rPr lang="en-US"/>
              <a:t>Making Violations Less Dangerous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FDAD8FF-95AF-4606-9BD1-76C9E71E3E4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23900" y="2836069"/>
          <a:ext cx="7696200" cy="2330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48263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4EB1E-FA94-48B6-B690-092AB2FB5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W|x</a:t>
            </a:r>
            <a:r>
              <a:rPr lang="en-US" dirty="0"/>
              <a:t> Permissions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653E3-E7DF-44C5-AA22-09D9C2F61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955" y="2583953"/>
            <a:ext cx="5602091" cy="334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1904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C0E00-FD48-44FD-BF5B-AFDE89CBE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Executable Stacks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2C4AD8-49A9-48B3-ABA4-5022F8746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707220"/>
            <a:ext cx="3295239" cy="27667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7B2312-0A40-4C6B-8161-1FC853A2B9BF}"/>
              </a:ext>
            </a:extLst>
          </p:cNvPr>
          <p:cNvSpPr txBox="1"/>
          <p:nvPr/>
        </p:nvSpPr>
        <p:spPr>
          <a:xfrm>
            <a:off x="6296440" y="3209709"/>
            <a:ext cx="1836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What is this?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A54CE877-AE75-4BF4-83FC-E0581A693689}"/>
              </a:ext>
            </a:extLst>
          </p:cNvPr>
          <p:cNvSpPr/>
          <p:nvPr/>
        </p:nvSpPr>
        <p:spPr>
          <a:xfrm rot="4616860">
            <a:off x="5058206" y="2802087"/>
            <a:ext cx="513623" cy="20940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450214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3505200" y="1263598"/>
            <a:ext cx="2362200" cy="5334000"/>
          </a:xfrm>
          <a:prstGeom prst="roundRect">
            <a:avLst/>
          </a:prstGeom>
          <a:solidFill>
            <a:srgbClr val="929393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b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Process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Memory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4800" y="1295400"/>
            <a:ext cx="2362200" cy="5334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b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File system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Basic</a:t>
            </a:r>
            <a:r>
              <a:rPr lang="en-US" dirty="0"/>
              <a:t> Execution</a:t>
            </a:r>
            <a:br>
              <a:rPr lang="en-US" dirty="0"/>
            </a:b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09600" y="1461374"/>
            <a:ext cx="1752600" cy="2805826"/>
          </a:xfrm>
          <a:prstGeom prst="roundRect">
            <a:avLst/>
          </a:prstGeom>
          <a:solidFill>
            <a:srgbClr val="E47932"/>
          </a:solidFill>
          <a:ln>
            <a:solidFill>
              <a:srgbClr val="E47932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t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Binary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838201" y="2057400"/>
            <a:ext cx="1295399" cy="1981200"/>
            <a:chOff x="1066801" y="2057400"/>
            <a:chExt cx="1295399" cy="1981200"/>
          </a:xfrm>
        </p:grpSpPr>
        <p:sp>
          <p:nvSpPr>
            <p:cNvPr id="7" name="Rounded Rectangle 6"/>
            <p:cNvSpPr/>
            <p:nvPr/>
          </p:nvSpPr>
          <p:spPr>
            <a:xfrm>
              <a:off x="1066801" y="2057400"/>
              <a:ext cx="1295399" cy="685800"/>
            </a:xfrm>
            <a:prstGeom prst="roundRect">
              <a:avLst/>
            </a:prstGeom>
            <a:solidFill>
              <a:srgbClr val="F4AB70"/>
            </a:solidFill>
            <a:ln>
              <a:solidFill>
                <a:schemeClr val="bg1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Code 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066801" y="2819400"/>
              <a:ext cx="1295399" cy="609600"/>
            </a:xfrm>
            <a:prstGeom prst="roundRect">
              <a:avLst/>
            </a:prstGeom>
            <a:solidFill>
              <a:srgbClr val="F4AB70"/>
            </a:solidFill>
            <a:ln>
              <a:solidFill>
                <a:schemeClr val="bg1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Data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066801" y="3581400"/>
              <a:ext cx="1295399" cy="457200"/>
            </a:xfrm>
            <a:prstGeom prst="roundRect">
              <a:avLst/>
            </a:prstGeom>
            <a:solidFill>
              <a:srgbClr val="F4AB70"/>
            </a:solidFill>
            <a:ln>
              <a:solidFill>
                <a:schemeClr val="bg1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...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4038600" y="3657600"/>
            <a:ext cx="1295399" cy="914400"/>
          </a:xfrm>
          <a:prstGeom prst="roundRect">
            <a:avLst/>
          </a:prstGeom>
          <a:solidFill>
            <a:srgbClr val="F4AB70"/>
          </a:solidFill>
          <a:ln>
            <a:solidFill>
              <a:schemeClr val="bg1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038600" y="4648200"/>
            <a:ext cx="1295399" cy="914400"/>
          </a:xfrm>
          <a:prstGeom prst="roundRect">
            <a:avLst/>
          </a:prstGeom>
          <a:solidFill>
            <a:srgbClr val="F4AB70"/>
          </a:solidFill>
          <a:ln>
            <a:solidFill>
              <a:schemeClr val="bg1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Heap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629400" y="2667000"/>
            <a:ext cx="2362200" cy="1066800"/>
          </a:xfrm>
          <a:prstGeom prst="roundRect">
            <a:avLst/>
          </a:prstGeom>
          <a:solidFill>
            <a:srgbClr val="929393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Processor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5333999" y="1535668"/>
            <a:ext cx="3806968" cy="1131332"/>
            <a:chOff x="5333999" y="1535668"/>
            <a:chExt cx="3806968" cy="1131332"/>
          </a:xfrm>
        </p:grpSpPr>
        <p:cxnSp>
          <p:nvCxnSpPr>
            <p:cNvPr id="3" name="Elbow Connector 2"/>
            <p:cNvCxnSpPr>
              <a:endCxn id="21" idx="0"/>
            </p:cNvCxnSpPr>
            <p:nvPr/>
          </p:nvCxnSpPr>
          <p:spPr>
            <a:xfrm>
              <a:off x="5333999" y="1997333"/>
              <a:ext cx="2476501" cy="669667"/>
            </a:xfrm>
            <a:prstGeom prst="bentConnector2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6019800" y="1535668"/>
              <a:ext cx="31211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Fetch, decode, execute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6934200" y="1066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5333999" y="3733800"/>
            <a:ext cx="2802637" cy="1840775"/>
            <a:chOff x="5333999" y="3733800"/>
            <a:chExt cx="2802637" cy="1840775"/>
          </a:xfrm>
        </p:grpSpPr>
        <p:cxnSp>
          <p:nvCxnSpPr>
            <p:cNvPr id="19" name="Elbow Connector 18"/>
            <p:cNvCxnSpPr/>
            <p:nvPr/>
          </p:nvCxnSpPr>
          <p:spPr>
            <a:xfrm flipV="1">
              <a:off x="5333999" y="3810000"/>
              <a:ext cx="2476501" cy="381000"/>
            </a:xfrm>
            <a:prstGeom prst="bentConnector2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/>
            <p:cNvCxnSpPr>
              <a:endCxn id="21" idx="2"/>
            </p:cNvCxnSpPr>
            <p:nvPr/>
          </p:nvCxnSpPr>
          <p:spPr>
            <a:xfrm flipV="1">
              <a:off x="5333999" y="3733800"/>
              <a:ext cx="2476501" cy="1371600"/>
            </a:xfrm>
            <a:prstGeom prst="bentConnector2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6019800" y="5112910"/>
              <a:ext cx="211683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read and write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036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9597E-6 3.98334E-6 L 0.34572 -0.0666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86" y="-33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742E2-A582-4D08-A4B4-8FA196860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150" y="4059211"/>
            <a:ext cx="6743700" cy="948572"/>
          </a:xfrm>
        </p:spPr>
        <p:txBody>
          <a:bodyPr vert="horz" lIns="205740" tIns="137160" rIns="205740" bIns="137160" rtlCol="0" anchor="ctr" anchorCtr="1">
            <a:normAutofit/>
          </a:bodyPr>
          <a:lstStyle/>
          <a:p>
            <a:r>
              <a:rPr lang="en-US" sz="2400"/>
              <a:t>Linux Trampoline?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AD196C-1C3D-4515-A14E-79BEEC02F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78" y="1337309"/>
            <a:ext cx="7860244" cy="247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104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48480-D857-4012-BE6A-BEC7DCC49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Trampoline!!!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CDD854-56E1-428C-9B56-F9A7BAF6F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669" y="2577057"/>
            <a:ext cx="7014661" cy="27701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65F090-0BA0-429D-924F-BBFCB4263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218" y="5451970"/>
            <a:ext cx="4763564" cy="31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2676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C7187-DB2E-465A-AD1C-A1696199F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.</a:t>
            </a:r>
            <a:r>
              <a:rPr lang="en-US" dirty="0" err="1"/>
              <a:t>rodata</a:t>
            </a:r>
            <a:r>
              <a:rPr lang="en-US" dirty="0"/>
              <a:t> Segment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E06B37-5425-4DDE-8C70-41776A6D7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557343"/>
            <a:ext cx="5849576" cy="327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8783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30A56-19C5-4801-A4E6-B6ABAF0E5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Finally, Blocking Exploits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0D8D50-EEB0-49C7-A658-0939A3DB7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668906"/>
            <a:ext cx="5758392" cy="306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6414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43400" y="3733800"/>
            <a:ext cx="31598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David Brumley</a:t>
            </a:r>
            <a:endParaRPr lang="en-US" sz="2000" dirty="0"/>
          </a:p>
          <a:p>
            <a:r>
              <a:rPr lang="en-US" sz="2000" dirty="0"/>
              <a:t>Carnegie Mellon University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57350" y="838200"/>
            <a:ext cx="5829300" cy="2438400"/>
            <a:chOff x="1156805" y="4191000"/>
            <a:chExt cx="6386995" cy="2362199"/>
          </a:xfrm>
        </p:grpSpPr>
        <p:grpSp>
          <p:nvGrpSpPr>
            <p:cNvPr id="7" name="Group 6"/>
            <p:cNvGrpSpPr/>
            <p:nvPr/>
          </p:nvGrpSpPr>
          <p:grpSpPr>
            <a:xfrm>
              <a:off x="1156805" y="4191000"/>
              <a:ext cx="6386995" cy="1295400"/>
              <a:chOff x="1156805" y="4191000"/>
              <a:chExt cx="6386995" cy="1295400"/>
            </a:xfrm>
          </p:grpSpPr>
          <p:pic>
            <p:nvPicPr>
              <p:cNvPr id="10" name="Picture 9" descr="oriented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898900" y="4276919"/>
                <a:ext cx="3644900" cy="1209481"/>
              </a:xfrm>
              <a:prstGeom prst="rect">
                <a:avLst/>
              </a:prstGeom>
            </p:spPr>
          </p:pic>
          <p:pic>
            <p:nvPicPr>
              <p:cNvPr id="11" name="Picture 10" descr="return-.png"/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1156805" y="4191000"/>
                <a:ext cx="2908300" cy="1295400"/>
              </a:xfrm>
              <a:prstGeom prst="rect">
                <a:avLst/>
              </a:prstGeom>
            </p:spPr>
          </p:pic>
        </p:grpSp>
        <p:pic>
          <p:nvPicPr>
            <p:cNvPr id="9" name="Picture 8" descr="programming.png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384852" y="5301402"/>
              <a:ext cx="5930900" cy="1251797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609600" y="5791200"/>
            <a:ext cx="3869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Credit: Some slides from Ed Schwartz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24530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Control Flow Hijack: </a:t>
            </a:r>
            <a:br>
              <a:rPr lang="en-US" dirty="0"/>
            </a:br>
            <a:r>
              <a:rPr lang="en-US" dirty="0"/>
              <a:t>Always control + computation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76600"/>
            <a:ext cx="8229600" cy="2849563"/>
          </a:xfrm>
        </p:spPr>
        <p:txBody>
          <a:bodyPr/>
          <a:lstStyle/>
          <a:p>
            <a:pPr marL="0" lvl="0" indent="0" algn="ctr">
              <a:buNone/>
            </a:pPr>
            <a:r>
              <a:rPr lang="en-US" sz="2800" b="1" i="1" dirty="0">
                <a:solidFill>
                  <a:srgbClr val="000000"/>
                </a:solidFill>
              </a:rPr>
              <a:t>computation</a:t>
            </a:r>
            <a:r>
              <a:rPr lang="en-US" sz="2800" dirty="0">
                <a:solidFill>
                  <a:srgbClr val="000000"/>
                </a:solidFill>
              </a:rPr>
              <a:t>                     +                          </a:t>
            </a:r>
            <a:r>
              <a:rPr lang="en-US" sz="2800" b="1" i="1" dirty="0">
                <a:solidFill>
                  <a:srgbClr val="000000"/>
                </a:solidFill>
              </a:rPr>
              <a:t>control</a:t>
            </a: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933450" y="2515059"/>
          <a:ext cx="727710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shellcode</a:t>
                      </a:r>
                      <a:r>
                        <a:rPr lang="en-US" sz="2800" baseline="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 (aka payload)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padding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&amp;</a:t>
                      </a: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buf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Arc 5"/>
          <p:cNvSpPr/>
          <p:nvPr/>
        </p:nvSpPr>
        <p:spPr>
          <a:xfrm flipV="1">
            <a:off x="1028700" y="2085471"/>
            <a:ext cx="6591300" cy="883604"/>
          </a:xfrm>
          <a:prstGeom prst="arc">
            <a:avLst>
              <a:gd name="adj1" fmla="val 7758"/>
              <a:gd name="adj2" fmla="val 10784512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35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09600" y="4415135"/>
            <a:ext cx="5181600" cy="1954409"/>
            <a:chOff x="609600" y="4415135"/>
            <a:chExt cx="5181600" cy="1954409"/>
          </a:xfrm>
        </p:grpSpPr>
        <p:sp>
          <p:nvSpPr>
            <p:cNvPr id="9" name="Rounded Rectangular Callout 8"/>
            <p:cNvSpPr/>
            <p:nvPr/>
          </p:nvSpPr>
          <p:spPr>
            <a:xfrm>
              <a:off x="609600" y="4415135"/>
              <a:ext cx="5181600" cy="1371600"/>
            </a:xfrm>
            <a:prstGeom prst="wedgeRoundRectCallout">
              <a:avLst>
                <a:gd name="adj1" fmla="val -18219"/>
                <a:gd name="adj2" fmla="val -93056"/>
                <a:gd name="adj3" fmla="val 16667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1">
              <a:noAutofit/>
            </a:bodyPr>
            <a:lstStyle/>
            <a:p>
              <a:r>
                <a:rPr lang="da-DK" sz="2000" dirty="0">
                  <a:latin typeface="Consolas"/>
                  <a:cs typeface="Consolas"/>
                </a:rPr>
                <a:t>"\x31\xc9\xf7\xe1\x51\x68\x2f\x2f”</a:t>
              </a:r>
            </a:p>
            <a:p>
              <a:r>
                <a:rPr lang="da-DK" sz="2000" dirty="0">
                  <a:latin typeface="Consolas"/>
                  <a:cs typeface="Consolas"/>
                </a:rPr>
                <a:t>"\x73\x68\x68\x2f\x62\x69\x6e\x89”</a:t>
              </a:r>
            </a:p>
            <a:p>
              <a:r>
                <a:rPr lang="da-DK" sz="2000" dirty="0">
                  <a:latin typeface="Consolas"/>
                  <a:cs typeface="Consolas"/>
                </a:rPr>
                <a:t>"\xe3\xb0\x0b\</a:t>
              </a:r>
              <a:r>
                <a:rPr lang="da-DK" sz="2000" dirty="0" err="1">
                  <a:latin typeface="Consolas"/>
                  <a:cs typeface="Consolas"/>
                </a:rPr>
                <a:t>xcd</a:t>
              </a:r>
              <a:r>
                <a:rPr lang="da-DK" sz="2000" dirty="0">
                  <a:latin typeface="Consolas"/>
                  <a:cs typeface="Consolas"/>
                </a:rPr>
                <a:t>\x80”;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19817" y="5907879"/>
              <a:ext cx="49611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/>
                <a:t>Previously: Executable code as input</a:t>
              </a:r>
              <a:endParaRPr lang="en-US" sz="2400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9757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Control Flow Hijack: </a:t>
            </a:r>
            <a:br>
              <a:rPr lang="en-US" dirty="0"/>
            </a:br>
            <a:r>
              <a:rPr lang="en-US" dirty="0"/>
              <a:t>Always control + computation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76600"/>
            <a:ext cx="8229600" cy="2849563"/>
          </a:xfrm>
        </p:spPr>
        <p:txBody>
          <a:bodyPr/>
          <a:lstStyle/>
          <a:p>
            <a:pPr marL="0" lvl="0" indent="0" algn="ctr">
              <a:buNone/>
            </a:pPr>
            <a:r>
              <a:rPr lang="en-US" sz="2800" b="1" i="1" dirty="0">
                <a:solidFill>
                  <a:srgbClr val="000000"/>
                </a:solidFill>
              </a:rPr>
              <a:t>computation</a:t>
            </a:r>
            <a:r>
              <a:rPr lang="en-US" sz="2800" dirty="0">
                <a:solidFill>
                  <a:srgbClr val="000000"/>
                </a:solidFill>
              </a:rPr>
              <a:t>                     +                          </a:t>
            </a:r>
            <a:r>
              <a:rPr lang="en-US" sz="2800" b="1" i="1" dirty="0">
                <a:solidFill>
                  <a:srgbClr val="000000"/>
                </a:solidFill>
              </a:rPr>
              <a:t>control</a:t>
            </a: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933450" y="2515059"/>
          <a:ext cx="727710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shellcode</a:t>
                      </a:r>
                      <a:r>
                        <a:rPr lang="en-US" sz="2800" baseline="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 (aka payload)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padding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&amp;</a:t>
                      </a: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buf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Arc 5"/>
          <p:cNvSpPr/>
          <p:nvPr/>
        </p:nvSpPr>
        <p:spPr>
          <a:xfrm flipV="1">
            <a:off x="1028700" y="2085471"/>
            <a:ext cx="6591300" cy="883604"/>
          </a:xfrm>
          <a:prstGeom prst="arc">
            <a:avLst>
              <a:gd name="adj1" fmla="val 7758"/>
              <a:gd name="adj2" fmla="val 10784512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36</a:t>
            </a:fld>
            <a:endParaRPr lang="en-US"/>
          </a:p>
        </p:txBody>
      </p:sp>
      <p:sp>
        <p:nvSpPr>
          <p:cNvPr id="8" name="Alternate Process 7"/>
          <p:cNvSpPr/>
          <p:nvPr/>
        </p:nvSpPr>
        <p:spPr>
          <a:xfrm>
            <a:off x="1089922" y="4625109"/>
            <a:ext cx="6904121" cy="1066800"/>
          </a:xfrm>
          <a:prstGeom prst="flowChartAlternateProcess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Today: Return Oriented Programming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Execution without injecting code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7041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u="sng" dirty="0">
                <a:solidFill>
                  <a:srgbClr val="990000"/>
                </a:solidFill>
              </a:rPr>
              <a:t>Idea: </a:t>
            </a:r>
            <a:br>
              <a:rPr lang="en-US" dirty="0"/>
            </a:br>
            <a:r>
              <a:rPr lang="en-US" dirty="0"/>
              <a:t>We forge shell code out of existing application logic gadgets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i="1" u="sng" dirty="0">
                <a:solidFill>
                  <a:srgbClr val="990000"/>
                </a:solidFill>
              </a:rPr>
              <a:t>Requirements: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vulnerability + gadgets + some </a:t>
            </a:r>
            <a:r>
              <a:rPr lang="en-US" i="1" u="sng" dirty="0" err="1"/>
              <a:t>unrandomized</a:t>
            </a:r>
            <a:r>
              <a:rPr lang="en-US" dirty="0"/>
              <a:t> code</a:t>
            </a:r>
            <a:br>
              <a:rPr lang="en-US" dirty="0"/>
            </a:br>
            <a:r>
              <a:rPr lang="en-US" dirty="0"/>
              <a:t>(we need to know the addresses of gadgets)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37</a:t>
            </a:fld>
            <a:endParaRPr lang="en-US"/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26FEE707-C9B8-4F8E-B4FA-0886C60BF614}"/>
              </a:ext>
            </a:extLst>
          </p:cNvPr>
          <p:cNvSpPr/>
          <p:nvPr/>
        </p:nvSpPr>
        <p:spPr>
          <a:xfrm>
            <a:off x="5242560" y="5334000"/>
            <a:ext cx="3124200" cy="612648"/>
          </a:xfrm>
          <a:prstGeom prst="wedgeRectCallout">
            <a:avLst>
              <a:gd name="adj1" fmla="val -54995"/>
              <a:gd name="adj2" fmla="val -3583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Technically, </a:t>
            </a:r>
            <a:r>
              <a:rPr lang="en-US" b="1" i="1" dirty="0"/>
              <a:t>PREDICTABLE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5381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Return-to-</a:t>
            </a:r>
            <a:r>
              <a:rPr lang="en-US" dirty="0" err="1"/>
              <a:t>libc</a:t>
            </a:r>
            <a:r>
              <a:rPr lang="en-US" dirty="0"/>
              <a:t> Attack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71800"/>
            <a:ext cx="5562600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Overwrite return address with </a:t>
            </a:r>
            <a:r>
              <a:rPr lang="en-US" i="1" u="sng" dirty="0"/>
              <a:t>address</a:t>
            </a:r>
            <a:r>
              <a:rPr lang="en-US" dirty="0"/>
              <a:t> of </a:t>
            </a:r>
            <a:r>
              <a:rPr lang="en-US" dirty="0" err="1"/>
              <a:t>libc</a:t>
            </a:r>
            <a:r>
              <a:rPr lang="en-US" dirty="0"/>
              <a:t> function</a:t>
            </a:r>
          </a:p>
          <a:p>
            <a:r>
              <a:rPr lang="en-US" dirty="0"/>
              <a:t>setup fake return address and argument(s)</a:t>
            </a:r>
          </a:p>
          <a:p>
            <a:r>
              <a:rPr lang="en-US" dirty="0">
                <a:latin typeface="Consolas"/>
                <a:cs typeface="Consolas"/>
              </a:rPr>
              <a:t>ret</a:t>
            </a:r>
            <a:r>
              <a:rPr lang="en-US" dirty="0"/>
              <a:t> will “call” </a:t>
            </a:r>
            <a:r>
              <a:rPr lang="en-US" dirty="0" err="1"/>
              <a:t>libc</a:t>
            </a:r>
            <a:r>
              <a:rPr lang="en-US" dirty="0"/>
              <a:t> function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/>
              <a:t>No injected code!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38</a:t>
            </a:fld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“/bin/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sh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"</a:t>
                      </a: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4" name="TextBox 13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Arc 15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urved Connector 16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526781" y="1447800"/>
            <a:ext cx="1474219" cy="1143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 err="1">
                <a:solidFill>
                  <a:schemeClr val="bg1"/>
                </a:solidFill>
              </a:rPr>
              <a:t>ptr</a:t>
            </a:r>
            <a:r>
              <a:rPr lang="en-US" sz="2000" dirty="0">
                <a:solidFill>
                  <a:schemeClr val="bg1"/>
                </a:solidFill>
              </a:rPr>
              <a:t> to 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521704" y="2590800"/>
            <a:ext cx="1474219" cy="39850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&amp;system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1219200" y="1676400"/>
            <a:ext cx="4267200" cy="1160502"/>
          </a:xfrm>
          <a:prstGeom prst="wedgeRoundRectCallout">
            <a:avLst>
              <a:gd name="adj1" fmla="val 73406"/>
              <a:gd name="adj2" fmla="val 36455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ret transfers control to </a:t>
            </a:r>
            <a:r>
              <a:rPr lang="en-US" sz="2400" dirty="0">
                <a:solidFill>
                  <a:schemeClr val="bg1"/>
                </a:solidFill>
                <a:latin typeface="Consolas"/>
                <a:cs typeface="Consolas"/>
              </a:rPr>
              <a:t>system</a:t>
            </a:r>
            <a:r>
              <a:rPr lang="en-US" sz="2400" dirty="0">
                <a:solidFill>
                  <a:schemeClr val="bg1"/>
                </a:solidFill>
              </a:rPr>
              <a:t>, which finds arguments on stack</a:t>
            </a:r>
          </a:p>
        </p:txBody>
      </p:sp>
      <p:sp>
        <p:nvSpPr>
          <p:cNvPr id="24" name="Freeform 23"/>
          <p:cNvSpPr/>
          <p:nvPr/>
        </p:nvSpPr>
        <p:spPr>
          <a:xfrm>
            <a:off x="5705977" y="2133600"/>
            <a:ext cx="830290" cy="3234267"/>
          </a:xfrm>
          <a:custGeom>
            <a:avLst/>
            <a:gdLst>
              <a:gd name="connsiteX0" fmla="*/ 830290 w 830290"/>
              <a:gd name="connsiteY0" fmla="*/ 0 h 3234267"/>
              <a:gd name="connsiteX1" fmla="*/ 556 w 830290"/>
              <a:gd name="connsiteY1" fmla="*/ 1913467 h 3234267"/>
              <a:gd name="connsiteX2" fmla="*/ 728690 w 830290"/>
              <a:gd name="connsiteY2" fmla="*/ 3234267 h 3234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0290" h="3234267">
                <a:moveTo>
                  <a:pt x="830290" y="0"/>
                </a:moveTo>
                <a:cubicBezTo>
                  <a:pt x="423889" y="687211"/>
                  <a:pt x="17489" y="1374423"/>
                  <a:pt x="556" y="1913467"/>
                </a:cubicBezTo>
                <a:cubicBezTo>
                  <a:pt x="-16377" y="2452512"/>
                  <a:pt x="356156" y="2843389"/>
                  <a:pt x="728690" y="3234267"/>
                </a:cubicBezTo>
              </a:path>
            </a:pathLst>
          </a:custGeom>
          <a:noFill/>
          <a:ln w="38100" cap="flat" cmpd="sng">
            <a:solidFill>
              <a:schemeClr val="tx1"/>
            </a:solidFill>
            <a:miter lim="800000"/>
            <a:headEnd type="none"/>
            <a:tailEnd type="arrow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747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9"/>
    </mc:Choice>
    <mc:Fallback xmlns="">
      <p:transition spd="slow" advTm="6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6" grpId="0" animBg="1"/>
      <p:bldP spid="2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91000"/>
            <a:ext cx="5562600" cy="251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With ASLR, we cannot forge a correct value for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ptr</a:t>
            </a:r>
            <a:r>
              <a:rPr lang="en-US" dirty="0"/>
              <a:t> since ASLR will randomize addresses.</a:t>
            </a:r>
          </a:p>
          <a:p>
            <a:pPr marL="0" indent="0">
              <a:buNone/>
            </a:pPr>
            <a:r>
              <a:rPr lang="en-US" b="1" dirty="0"/>
              <a:t>What can we do?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“/bin/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sh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"</a:t>
                      </a: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4" name="TextBox 13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Arc 15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urved Connector 16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526781" y="1447800"/>
            <a:ext cx="1474219" cy="1143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 err="1">
                <a:solidFill>
                  <a:schemeClr val="bg1"/>
                </a:solidFill>
              </a:rPr>
              <a:t>ptr</a:t>
            </a:r>
            <a:r>
              <a:rPr lang="en-US" sz="2000" dirty="0">
                <a:solidFill>
                  <a:schemeClr val="bg1"/>
                </a:solidFill>
              </a:rPr>
              <a:t> to 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521704" y="2590800"/>
            <a:ext cx="1474219" cy="39850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&amp;system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1622660" y="1400949"/>
            <a:ext cx="4267200" cy="1160502"/>
          </a:xfrm>
          <a:prstGeom prst="wedgeRoundRectCallout">
            <a:avLst>
              <a:gd name="adj1" fmla="val 73406"/>
              <a:gd name="adj2" fmla="val 249489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400"/>
              <a:t>Randomized!</a:t>
            </a:r>
            <a:endParaRPr lang="en-US" sz="2400" dirty="0"/>
          </a:p>
        </p:txBody>
      </p:sp>
      <p:sp>
        <p:nvSpPr>
          <p:cNvPr id="24" name="Freeform 23"/>
          <p:cNvSpPr/>
          <p:nvPr/>
        </p:nvSpPr>
        <p:spPr>
          <a:xfrm>
            <a:off x="5705977" y="2133600"/>
            <a:ext cx="830290" cy="3234267"/>
          </a:xfrm>
          <a:custGeom>
            <a:avLst/>
            <a:gdLst>
              <a:gd name="connsiteX0" fmla="*/ 830290 w 830290"/>
              <a:gd name="connsiteY0" fmla="*/ 0 h 3234267"/>
              <a:gd name="connsiteX1" fmla="*/ 556 w 830290"/>
              <a:gd name="connsiteY1" fmla="*/ 1913467 h 3234267"/>
              <a:gd name="connsiteX2" fmla="*/ 728690 w 830290"/>
              <a:gd name="connsiteY2" fmla="*/ 3234267 h 3234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0290" h="3234267">
                <a:moveTo>
                  <a:pt x="830290" y="0"/>
                </a:moveTo>
                <a:cubicBezTo>
                  <a:pt x="423889" y="687211"/>
                  <a:pt x="17489" y="1374423"/>
                  <a:pt x="556" y="1913467"/>
                </a:cubicBezTo>
                <a:cubicBezTo>
                  <a:pt x="-16377" y="2452512"/>
                  <a:pt x="356156" y="2843389"/>
                  <a:pt x="728690" y="3234267"/>
                </a:cubicBezTo>
              </a:path>
            </a:pathLst>
          </a:custGeom>
          <a:noFill/>
          <a:ln w="38100" cap="flat" cmpd="sng">
            <a:solidFill>
              <a:schemeClr val="tx1"/>
            </a:solidFill>
            <a:miter lim="800000"/>
            <a:headEnd type="none"/>
            <a:tailEnd type="arrow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665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9"/>
    </mc:Choice>
    <mc:Fallback xmlns="">
      <p:transition spd="slow" advTm="607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01754-FDBB-44D3-89F9-3A5048AC7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Seth’s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949DC-60E4-4291-BAD0-7AE92FE83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Stack</a:t>
            </a:r>
          </a:p>
          <a:p>
            <a:pPr lvl="1"/>
            <a:r>
              <a:rPr lang="en-US" sz="2400" dirty="0"/>
              <a:t>For temporary static variables</a:t>
            </a:r>
          </a:p>
          <a:p>
            <a:pPr lvl="1"/>
            <a:r>
              <a:rPr lang="en-US" sz="2400" dirty="0"/>
              <a:t>Function call/return data</a:t>
            </a:r>
          </a:p>
          <a:p>
            <a:pPr lvl="1"/>
            <a:r>
              <a:rPr lang="en-US" sz="2400" dirty="0"/>
              <a:t>Linear</a:t>
            </a:r>
          </a:p>
          <a:p>
            <a:pPr lvl="1"/>
            <a:r>
              <a:rPr lang="en-US" sz="2400" dirty="0"/>
              <a:t>Generally, tightly managed</a:t>
            </a:r>
          </a:p>
          <a:p>
            <a:r>
              <a:rPr lang="en-US" sz="2800" dirty="0"/>
              <a:t>Heap</a:t>
            </a:r>
          </a:p>
          <a:p>
            <a:pPr lvl="1"/>
            <a:r>
              <a:rPr lang="en-US" sz="2400" dirty="0"/>
              <a:t>Global variables and dynamic variables</a:t>
            </a:r>
          </a:p>
          <a:p>
            <a:pPr lvl="1"/>
            <a:r>
              <a:rPr lang="en-US" sz="2400" dirty="0"/>
              <a:t>Hierarchical, “free floating”</a:t>
            </a:r>
          </a:p>
          <a:p>
            <a:pPr lvl="1"/>
            <a:r>
              <a:rPr lang="en-US" sz="2400" dirty="0"/>
              <a:t>Fragmented, not tightly managed</a:t>
            </a:r>
          </a:p>
        </p:txBody>
      </p:sp>
    </p:spTree>
    <p:extLst>
      <p:ext uri="{BB962C8B-B14F-4D97-AF65-F5344CB8AC3E}">
        <p14:creationId xmlns:p14="http://schemas.microsoft.com/office/powerpoint/2010/main" val="30372732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521704" y="2209800"/>
          <a:ext cx="1461558" cy="42841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134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br>
                        <a:rPr lang="en-US" sz="1800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“/bin/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sh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”</a:t>
                      </a: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0418" y="1889478"/>
            <a:ext cx="1474219" cy="146332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gadgets to compute </a:t>
            </a:r>
            <a:r>
              <a:rPr lang="en-US" sz="2000" dirty="0" err="1">
                <a:solidFill>
                  <a:schemeClr val="bg1"/>
                </a:solidFill>
              </a:rPr>
              <a:t>ptr</a:t>
            </a:r>
            <a:r>
              <a:rPr lang="en-US" sz="2000" dirty="0">
                <a:solidFill>
                  <a:schemeClr val="bg1"/>
                </a:solidFill>
              </a:rPr>
              <a:t> to 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504112" y="1506498"/>
            <a:ext cx="1474219" cy="39850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&amp;system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5422" y="2337065"/>
            <a:ext cx="5029200" cy="3539430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/>
              <a:t>Idea!</a:t>
            </a:r>
          </a:p>
          <a:p>
            <a:r>
              <a:rPr lang="en-US" sz="2400" dirty="0"/>
              <a:t>Get a copy of ESP to calculate address of </a:t>
            </a:r>
            <a:br>
              <a:rPr lang="en-US" sz="2400" dirty="0"/>
            </a:br>
            <a:r>
              <a:rPr lang="en-US" sz="2400" dirty="0"/>
              <a:t>“/bin/</a:t>
            </a:r>
            <a:r>
              <a:rPr lang="en-US" sz="2400" dirty="0" err="1"/>
              <a:t>sh</a:t>
            </a:r>
            <a:r>
              <a:rPr lang="en-US" sz="2400" dirty="0"/>
              <a:t>” on randomized stack.</a:t>
            </a:r>
          </a:p>
          <a:p>
            <a:endParaRPr lang="en-US" sz="2400" dirty="0"/>
          </a:p>
          <a:p>
            <a:r>
              <a:rPr lang="en-US" sz="2400" dirty="0"/>
              <a:t>This works because ASLR only protects against knowing </a:t>
            </a:r>
            <a:r>
              <a:rPr lang="en-US" sz="2400" i="1" dirty="0"/>
              <a:t>absolute</a:t>
            </a:r>
            <a:r>
              <a:rPr lang="en-US" sz="2400" dirty="0"/>
              <a:t> addresses, while we will find it’s </a:t>
            </a:r>
            <a:r>
              <a:rPr lang="en-US" sz="2400" i="1" dirty="0"/>
              <a:t>relative address</a:t>
            </a:r>
            <a:r>
              <a:rPr lang="en-US" sz="2400" dirty="0"/>
              <a:t>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510072" y="609600"/>
            <a:ext cx="1474219" cy="914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Computed 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344128" y="885712"/>
            <a:ext cx="2072128" cy="1687866"/>
            <a:chOff x="4344128" y="885712"/>
            <a:chExt cx="2072128" cy="1687866"/>
          </a:xfrm>
        </p:grpSpPr>
        <p:sp>
          <p:nvSpPr>
            <p:cNvPr id="24" name="Freeform 23"/>
            <p:cNvSpPr/>
            <p:nvPr/>
          </p:nvSpPr>
          <p:spPr>
            <a:xfrm>
              <a:off x="5346858" y="885712"/>
              <a:ext cx="1069398" cy="1687866"/>
            </a:xfrm>
            <a:custGeom>
              <a:avLst/>
              <a:gdLst>
                <a:gd name="connsiteX0" fmla="*/ 1069398 w 1069398"/>
                <a:gd name="connsiteY0" fmla="*/ 1687866 h 1687866"/>
                <a:gd name="connsiteX1" fmla="*/ 22 w 1069398"/>
                <a:gd name="connsiteY1" fmla="*/ 601615 h 1687866"/>
                <a:gd name="connsiteX2" fmla="*/ 1035980 w 1069398"/>
                <a:gd name="connsiteY2" fmla="*/ 0 h 168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9398" h="1687866">
                  <a:moveTo>
                    <a:pt x="1069398" y="1687866"/>
                  </a:moveTo>
                  <a:cubicBezTo>
                    <a:pt x="537495" y="1285396"/>
                    <a:pt x="5592" y="882926"/>
                    <a:pt x="22" y="601615"/>
                  </a:cubicBezTo>
                  <a:cubicBezTo>
                    <a:pt x="-5548" y="320304"/>
                    <a:pt x="1035980" y="0"/>
                    <a:pt x="1035980" y="0"/>
                  </a:cubicBezTo>
                </a:path>
              </a:pathLst>
            </a:cu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344128" y="1200090"/>
              <a:ext cx="9797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/>
                <a:t>Writes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9563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2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 Chaining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71600"/>
            <a:ext cx="4800600" cy="4754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Suppose we want to call 2 functions in our exploit: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/>
              <a:t>foo</a:t>
            </a:r>
            <a:r>
              <a:rPr lang="en-US" dirty="0"/>
              <a:t>(arg1, arg2)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/>
              <a:t>bar</a:t>
            </a:r>
            <a:r>
              <a:rPr lang="en-US" dirty="0"/>
              <a:t>(arg3, arg4)</a:t>
            </a:r>
          </a:p>
          <a:p>
            <a:endParaRPr lang="en-US" dirty="0"/>
          </a:p>
          <a:p>
            <a:r>
              <a:rPr lang="en-US" dirty="0"/>
              <a:t>Stack unwinds up</a:t>
            </a:r>
          </a:p>
          <a:p>
            <a:r>
              <a:rPr lang="en-US" dirty="0"/>
              <a:t>First function returns into code to advance stack pointer</a:t>
            </a:r>
          </a:p>
          <a:p>
            <a:pPr lvl="1"/>
            <a:r>
              <a:rPr lang="en-US" dirty="0"/>
              <a:t>e.g., pop; pop; ret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41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096000" y="1981200"/>
          <a:ext cx="228600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arg4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bar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foo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Rounded Rectangular Callout 7"/>
          <p:cNvSpPr/>
          <p:nvPr/>
        </p:nvSpPr>
        <p:spPr>
          <a:xfrm>
            <a:off x="2819400" y="5867400"/>
            <a:ext cx="2438400" cy="838200"/>
          </a:xfrm>
          <a:prstGeom prst="wedgeRoundRectCallout">
            <a:avLst>
              <a:gd name="adj1" fmla="val 92232"/>
              <a:gd name="adj2" fmla="val -116653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Overwritten ret </a:t>
            </a:r>
            <a:r>
              <a:rPr lang="en-US" sz="2800" dirty="0" err="1">
                <a:solidFill>
                  <a:schemeClr val="bg1"/>
                </a:solidFill>
              </a:rPr>
              <a:t>addr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3429000" y="2895600"/>
            <a:ext cx="2438400" cy="838200"/>
          </a:xfrm>
          <a:prstGeom prst="wedgeRoundRectCallout">
            <a:avLst>
              <a:gd name="adj1" fmla="val 60026"/>
              <a:gd name="adj2" fmla="val 160477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What does this do?</a:t>
            </a:r>
          </a:p>
        </p:txBody>
      </p:sp>
    </p:spTree>
    <p:extLst>
      <p:ext uri="{BB962C8B-B14F-4D97-AF65-F5344CB8AC3E}">
        <p14:creationId xmlns:p14="http://schemas.microsoft.com/office/powerpoint/2010/main" val="325059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 Chaining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71600"/>
            <a:ext cx="4800600" cy="4754563"/>
          </a:xfrm>
        </p:spPr>
        <p:txBody>
          <a:bodyPr>
            <a:normAutofit/>
          </a:bodyPr>
          <a:lstStyle/>
          <a:p>
            <a:r>
              <a:rPr lang="en-US" dirty="0"/>
              <a:t>When </a:t>
            </a:r>
            <a:r>
              <a:rPr lang="en-US" b="1" dirty="0"/>
              <a:t>foo</a:t>
            </a:r>
            <a:r>
              <a:rPr lang="en-US" dirty="0"/>
              <a:t> is executing, &amp;pop-pop-ret is at the saved EIP slot.</a:t>
            </a:r>
          </a:p>
          <a:p>
            <a:endParaRPr lang="en-US" dirty="0"/>
          </a:p>
          <a:p>
            <a:r>
              <a:rPr lang="en-US" dirty="0"/>
              <a:t>When </a:t>
            </a:r>
            <a:r>
              <a:rPr lang="en-US" b="1" dirty="0"/>
              <a:t>foo</a:t>
            </a:r>
            <a:r>
              <a:rPr lang="en-US" dirty="0"/>
              <a:t> returns, it executes pop-pop-ret to clear up arg1 (pop), arg2 (pop), and transfer control to </a:t>
            </a:r>
            <a:r>
              <a:rPr lang="en-US" b="1" dirty="0"/>
              <a:t>bar</a:t>
            </a:r>
            <a:r>
              <a:rPr lang="en-US" dirty="0"/>
              <a:t> (ret)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42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096000" y="1981200"/>
          <a:ext cx="228600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arg4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bar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foo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1899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tx1"/>
                </a:solidFill>
              </a:rPr>
              <a:t>There are many </a:t>
            </a:r>
            <a:br>
              <a:rPr lang="en-US" sz="6000" dirty="0">
                <a:solidFill>
                  <a:schemeClr val="tx1"/>
                </a:solidFill>
              </a:rPr>
            </a:br>
            <a:r>
              <a:rPr lang="en-US" sz="6000" i="1" u="sng" dirty="0"/>
              <a:t>semantically equivalent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br>
              <a:rPr lang="en-US" sz="6000" dirty="0">
                <a:solidFill>
                  <a:schemeClr val="tx1"/>
                </a:solidFill>
              </a:rPr>
            </a:br>
            <a:r>
              <a:rPr lang="en-US" sz="6000" dirty="0">
                <a:solidFill>
                  <a:schemeClr val="tx1"/>
                </a:solidFill>
              </a:rPr>
              <a:t>ways to achieve the same net shellcode effect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43</a:t>
            </a:fld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997573" y="5334000"/>
            <a:ext cx="7148854" cy="838200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Let’s practice thinking in gadgets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3723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...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...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7" name="Group 16"/>
          <p:cNvGrpSpPr/>
          <p:nvPr/>
        </p:nvGrpSpPr>
        <p:grpSpPr>
          <a:xfrm>
            <a:off x="457199" y="4180416"/>
            <a:ext cx="6784285" cy="1833265"/>
            <a:chOff x="2705100" y="4110335"/>
            <a:chExt cx="3733800" cy="1833265"/>
          </a:xfrm>
        </p:grpSpPr>
        <p:sp>
          <p:nvSpPr>
            <p:cNvPr id="18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, [</a:t>
              </a:r>
              <a:r>
                <a:rPr lang="en-US" sz="2400" dirty="0" err="1">
                  <a:latin typeface="Consolas"/>
                  <a:cs typeface="Consolas"/>
                </a:rPr>
                <a:t>esp</a:t>
              </a:r>
              <a:r>
                <a:rPr lang="en-US" sz="2400" dirty="0">
                  <a:latin typeface="Consolas"/>
                  <a:cs typeface="Consolas"/>
                </a:rPr>
                <a:t>] ;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has v1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, [esp+8] ;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 has v2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; Mem[v2] =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1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>
                <a:latin typeface="Consolas"/>
                <a:cs typeface="Consolas"/>
              </a:rPr>
              <a:t>Mem[v2] = v1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41485" y="312420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esp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>
            <a:off x="6686998" y="3308866"/>
            <a:ext cx="55448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282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990000"/>
                  </a:solidFill>
                  <a:latin typeface="Consolas"/>
                  <a:cs typeface="Consolas"/>
                </a:rPr>
                <a:t>1</a:t>
              </a: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: 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pop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4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sp>
        <p:nvSpPr>
          <p:cNvPr id="8" name="Rounded Rectangular Callout 7"/>
          <p:cNvSpPr/>
          <p:nvPr/>
        </p:nvSpPr>
        <p:spPr>
          <a:xfrm>
            <a:off x="7317642" y="1071499"/>
            <a:ext cx="1646401" cy="925213"/>
          </a:xfrm>
          <a:prstGeom prst="wedgeRoundRectCallout">
            <a:avLst>
              <a:gd name="adj1" fmla="val -78690"/>
              <a:gd name="adj2" fmla="val 104171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Suppose a</a:t>
            </a:r>
            <a:r>
              <a:rPr lang="en-US" sz="2000" baseline="-25000" dirty="0">
                <a:solidFill>
                  <a:schemeClr val="bg1"/>
                </a:solidFill>
              </a:rPr>
              <a:t>5</a:t>
            </a:r>
            <a:r>
              <a:rPr lang="en-US" sz="2000" dirty="0">
                <a:solidFill>
                  <a:schemeClr val="bg1"/>
                </a:solidFill>
              </a:rPr>
              <a:t> and a</a:t>
            </a:r>
            <a:r>
              <a:rPr lang="en-US" sz="2000" baseline="-25000" dirty="0">
                <a:solidFill>
                  <a:schemeClr val="bg1"/>
                </a:solidFill>
              </a:rPr>
              <a:t>3</a:t>
            </a:r>
            <a:r>
              <a:rPr lang="en-US" sz="2000" dirty="0">
                <a:solidFill>
                  <a:schemeClr val="bg1"/>
                </a:solidFill>
              </a:rPr>
              <a:t> on stack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6686999" y="3124200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v</a:t>
            </a:r>
            <a:r>
              <a:rPr lang="en-US" sz="2000" baseline="-25000" dirty="0">
                <a:solidFill>
                  <a:srgbClr val="990000"/>
                </a:solidFill>
              </a:rPr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0242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990000"/>
                  </a:solidFill>
                  <a:latin typeface="Consolas"/>
                  <a:cs typeface="Consolas"/>
                </a:rPr>
                <a:t>2</a:t>
              </a: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endParaRPr lang="en-US" sz="2400" dirty="0">
                <a:latin typeface="Consolas"/>
                <a:cs typeface="Consolas"/>
              </a:endParaRP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4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2724928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a</a:t>
            </a:r>
            <a:r>
              <a:rPr lang="en-US" sz="2000" baseline="-25000" dirty="0">
                <a:solidFill>
                  <a:srgbClr val="99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446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000000"/>
                  </a:solidFill>
                  <a:latin typeface="Consolas"/>
                  <a:cs typeface="Consolas"/>
                </a:rPr>
                <a:t>2</a:t>
              </a: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chemeClr val="tx2"/>
                  </a:solidFill>
                  <a:latin typeface="Consolas"/>
                  <a:cs typeface="Consolas"/>
                </a:rPr>
                <a:t>3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ebx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4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2270260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6000" y="4857690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v</a:t>
            </a:r>
            <a:r>
              <a:rPr lang="en-US" sz="2000" baseline="-25000" dirty="0">
                <a:solidFill>
                  <a:schemeClr val="tx2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952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chemeClr val="tx2"/>
                  </a:solidFill>
                  <a:latin typeface="Consolas"/>
                  <a:cs typeface="Consolas"/>
                </a:rPr>
                <a:t>4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1801392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a</a:t>
            </a:r>
            <a:r>
              <a:rPr lang="en-US" sz="2000" baseline="-25000" dirty="0">
                <a:solidFill>
                  <a:srgbClr val="990000"/>
                </a:solidFill>
              </a:rPr>
              <a:t>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6000" y="4857690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83580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000000"/>
                  </a:solidFill>
                  <a:latin typeface="Consolas"/>
                  <a:cs typeface="Consolas"/>
                </a:rPr>
                <a:t>4</a:t>
              </a: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chemeClr val="tx2"/>
                  </a:solidFill>
                  <a:latin typeface="Consolas"/>
                  <a:cs typeface="Consolas"/>
                </a:rPr>
                <a:t>5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: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mov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 [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ebx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eax</a:t>
              </a:r>
              <a:endParaRPr lang="en-US" sz="2400" dirty="0">
                <a:solidFill>
                  <a:schemeClr val="tx2"/>
                </a:solidFill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1371600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a</a:t>
            </a:r>
            <a:r>
              <a:rPr lang="en-US" sz="2000" baseline="-25000" dirty="0">
                <a:solidFill>
                  <a:srgbClr val="990000"/>
                </a:solidFill>
              </a:rPr>
              <a:t>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6000" y="4857690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2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6688222" y="4195007"/>
            <a:ext cx="1427996" cy="609599"/>
            <a:chOff x="6688222" y="4195007"/>
            <a:chExt cx="1427996" cy="609599"/>
          </a:xfrm>
        </p:grpSpPr>
        <p:sp>
          <p:nvSpPr>
            <p:cNvPr id="8" name="Right Brace 7"/>
            <p:cNvSpPr/>
            <p:nvPr/>
          </p:nvSpPr>
          <p:spPr>
            <a:xfrm>
              <a:off x="6688222" y="4195007"/>
              <a:ext cx="302315" cy="609599"/>
            </a:xfrm>
            <a:prstGeom prst="rightBrac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006532" y="4290352"/>
              <a:ext cx="1109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Gadget 1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840622" y="4876801"/>
            <a:ext cx="1427996" cy="609599"/>
            <a:chOff x="6840622" y="4876801"/>
            <a:chExt cx="1427996" cy="609599"/>
          </a:xfrm>
        </p:grpSpPr>
        <p:sp>
          <p:nvSpPr>
            <p:cNvPr id="20" name="Right Brace 19"/>
            <p:cNvSpPr/>
            <p:nvPr/>
          </p:nvSpPr>
          <p:spPr>
            <a:xfrm>
              <a:off x="6840622" y="4876801"/>
              <a:ext cx="302315" cy="609599"/>
            </a:xfrm>
            <a:prstGeom prst="rightBrac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158932" y="4972146"/>
              <a:ext cx="1109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Gadget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1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26B1A-BF1B-4399-AE0F-F952C3A1B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Seth’s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3B4DC-F88E-43EF-8D48-E3E253D34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Assembly “function calls” don’t really exist</a:t>
            </a:r>
          </a:p>
          <a:p>
            <a:pPr lvl="1"/>
            <a:r>
              <a:rPr lang="en-US" sz="2800" dirty="0"/>
              <a:t>Rather, jump to new location (“function”)</a:t>
            </a:r>
          </a:p>
          <a:p>
            <a:pPr lvl="1"/>
            <a:r>
              <a:rPr lang="en-US" sz="2800" dirty="0"/>
              <a:t>Save context of old location</a:t>
            </a:r>
          </a:p>
          <a:p>
            <a:pPr lvl="1"/>
            <a:r>
              <a:rPr lang="en-US" sz="2800" dirty="0"/>
              <a:t>Load context for new location</a:t>
            </a:r>
          </a:p>
          <a:p>
            <a:pPr lvl="1"/>
            <a:r>
              <a:rPr lang="en-US" sz="2800" dirty="0"/>
              <a:t>Include information for “returning”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E058A3-03F5-449A-86F1-D6F4B46EC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14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57200" y="4180416"/>
            <a:ext cx="3733800" cy="1833265"/>
            <a:chOff x="2705100" y="4110335"/>
            <a:chExt cx="3733800" cy="1833265"/>
          </a:xfrm>
        </p:grpSpPr>
        <p:sp>
          <p:nvSpPr>
            <p:cNvPr id="10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, [</a:t>
              </a:r>
              <a:r>
                <a:rPr lang="en-US" sz="2400" dirty="0" err="1">
                  <a:latin typeface="Consolas"/>
                  <a:cs typeface="Consolas"/>
                </a:rPr>
                <a:t>esp</a:t>
              </a:r>
              <a:r>
                <a:rPr lang="en-US" sz="2400" dirty="0">
                  <a:latin typeface="Consolas"/>
                  <a:cs typeface="Consolas"/>
                </a:rPr>
                <a:t>]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, [esp+8]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1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815300" y="4180416"/>
            <a:ext cx="3733800" cy="1833265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039485" y="3045723"/>
            <a:ext cx="2303029" cy="2288277"/>
            <a:chOff x="3039485" y="3045723"/>
            <a:chExt cx="2303029" cy="2288277"/>
          </a:xfrm>
        </p:grpSpPr>
        <p:grpSp>
          <p:nvGrpSpPr>
            <p:cNvPr id="20" name="Group 19"/>
            <p:cNvGrpSpPr/>
            <p:nvPr/>
          </p:nvGrpSpPr>
          <p:grpSpPr>
            <a:xfrm>
              <a:off x="3926335" y="4419600"/>
              <a:ext cx="888965" cy="914400"/>
              <a:chOff x="3926335" y="4419600"/>
              <a:chExt cx="888965" cy="914400"/>
            </a:xfrm>
          </p:grpSpPr>
          <p:cxnSp>
            <p:nvCxnSpPr>
              <p:cNvPr id="17" name="Straight Arrow Connector 16"/>
              <p:cNvCxnSpPr/>
              <p:nvPr/>
            </p:nvCxnSpPr>
            <p:spPr>
              <a:xfrm>
                <a:off x="3926335" y="4419600"/>
                <a:ext cx="888965" cy="0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/>
              <p:cNvCxnSpPr/>
              <p:nvPr/>
            </p:nvCxnSpPr>
            <p:spPr>
              <a:xfrm>
                <a:off x="3926335" y="4876800"/>
                <a:ext cx="888965" cy="0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>
                <a:off x="3926335" y="5334000"/>
                <a:ext cx="888965" cy="0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ounded Rectangular Callout 20"/>
            <p:cNvSpPr/>
            <p:nvPr/>
          </p:nvSpPr>
          <p:spPr>
            <a:xfrm>
              <a:off x="3039485" y="3045723"/>
              <a:ext cx="2303029" cy="817510"/>
            </a:xfrm>
            <a:prstGeom prst="wedgeRoundRectCallout">
              <a:avLst>
                <a:gd name="adj1" fmla="val 2717"/>
                <a:gd name="adj2" fmla="val 102958"/>
                <a:gd name="adj3" fmla="val 16667"/>
              </a:avLst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semantically equivalent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7241485" y="312420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esp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3" idx="1"/>
          </p:cNvCxnSpPr>
          <p:nvPr/>
        </p:nvCxnSpPr>
        <p:spPr>
          <a:xfrm flipH="1">
            <a:off x="6686998" y="3308866"/>
            <a:ext cx="55448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ounded Rectangular Callout 8"/>
          <p:cNvSpPr/>
          <p:nvPr/>
        </p:nvSpPr>
        <p:spPr>
          <a:xfrm>
            <a:off x="7391400" y="3628799"/>
            <a:ext cx="1600200" cy="468868"/>
          </a:xfrm>
          <a:prstGeom prst="wedgeRoundRectCallout">
            <a:avLst>
              <a:gd name="adj1" fmla="val -38227"/>
              <a:gd name="adj2" fmla="val 115112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“Gadgets”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28600" y="4167279"/>
            <a:ext cx="3697735" cy="1852521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FFFFFF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83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Return-Oriented Programming (ROP)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58959"/>
            <a:ext cx="4953000" cy="2638126"/>
          </a:xfrm>
        </p:spPr>
        <p:txBody>
          <a:bodyPr>
            <a:normAutofit/>
          </a:bodyPr>
          <a:lstStyle/>
          <a:p>
            <a:r>
              <a:rPr lang="en-US" dirty="0"/>
              <a:t>Find needed instruction gadgets at addresses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and a</a:t>
            </a:r>
            <a:r>
              <a:rPr lang="en-US" baseline="-25000" dirty="0"/>
              <a:t>3 </a:t>
            </a:r>
            <a:r>
              <a:rPr lang="en-US" dirty="0"/>
              <a:t>in </a:t>
            </a:r>
            <a:r>
              <a:rPr lang="en-US" i="1" dirty="0"/>
              <a:t>existing</a:t>
            </a:r>
            <a:r>
              <a:rPr lang="en-US" dirty="0"/>
              <a:t> code</a:t>
            </a:r>
          </a:p>
          <a:p>
            <a:r>
              <a:rPr lang="en-US" dirty="0"/>
              <a:t>Overwrite stack to execute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and then a</a:t>
            </a:r>
            <a:r>
              <a:rPr lang="en-US" baseline="-25000" dirty="0"/>
              <a:t>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35083" y="2471879"/>
            <a:ext cx="2721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</a:t>
            </a:r>
            <a:r>
              <a:rPr lang="en-US" sz="2400" b="1" i="1" dirty="0"/>
              <a:t>Shellcode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157341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Arc 13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Curved Connector 14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2145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Return-Oriented Programming (ROP)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35083" y="2471879"/>
            <a:ext cx="2721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</a:t>
            </a:r>
            <a:r>
              <a:rPr lang="en-US" sz="2400" b="1" i="1" dirty="0"/>
              <a:t>Shellcode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157341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Arc 13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Curved Connector 14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6511362" y="1127760"/>
          <a:ext cx="1482242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82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a</a:t>
                      </a:r>
                      <a:r>
                        <a:rPr lang="en-US" sz="1800" b="0" baseline="-250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v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a</a:t>
                      </a:r>
                      <a:r>
                        <a:rPr lang="en-US" sz="1800" b="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v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a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/>
        </p:nvGraphicFramePr>
        <p:xfrm>
          <a:off x="6511362" y="2956560"/>
          <a:ext cx="1482242" cy="26049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82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4954">
                <a:tc>
                  <a:txBody>
                    <a:bodyPr/>
                    <a:lstStyle/>
                    <a:p>
                      <a:pPr algn="ctr"/>
                      <a:endParaRPr lang="en-US" sz="1800" b="0" baseline="-25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1" name="Content Placeholder 2"/>
          <p:cNvSpPr txBox="1">
            <a:spLocks/>
          </p:cNvSpPr>
          <p:nvPr/>
        </p:nvSpPr>
        <p:spPr>
          <a:xfrm>
            <a:off x="1157341" y="3810000"/>
            <a:ext cx="3733800" cy="1447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292100" indent="-2921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635000" indent="-2921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320800" indent="-1778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1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2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3</a:t>
            </a:r>
            <a:r>
              <a:rPr lang="en-US" sz="2400" dirty="0">
                <a:latin typeface="Consolas"/>
                <a:cs typeface="Consolas"/>
              </a:rPr>
              <a:t>: </a:t>
            </a:r>
            <a:r>
              <a:rPr lang="en-US" sz="2400" dirty="0" err="1">
                <a:latin typeface="Consolas"/>
                <a:cs typeface="Consolas"/>
              </a:rPr>
              <a:t>mov</a:t>
            </a:r>
            <a:r>
              <a:rPr lang="en-US" sz="2400" dirty="0">
                <a:latin typeface="Consolas"/>
                <a:cs typeface="Consolas"/>
              </a:rPr>
              <a:t> [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],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endParaRPr lang="en-US" sz="2400" dirty="0">
              <a:latin typeface="Consolas"/>
              <a:cs typeface="Consolas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685800" y="5561514"/>
            <a:ext cx="4267200" cy="535571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Desired store executed!</a:t>
            </a:r>
          </a:p>
        </p:txBody>
      </p:sp>
    </p:spTree>
    <p:extLst>
      <p:ext uri="{BB962C8B-B14F-4D97-AF65-F5344CB8AC3E}">
        <p14:creationId xmlns:p14="http://schemas.microsoft.com/office/powerpoint/2010/main" val="18525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80416"/>
            <a:ext cx="3733800" cy="1833265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sp>
        <p:nvSpPr>
          <p:cNvPr id="24" name="Content Placeholder 2"/>
          <p:cNvSpPr txBox="1">
            <a:spLocks/>
          </p:cNvSpPr>
          <p:nvPr/>
        </p:nvSpPr>
        <p:spPr>
          <a:xfrm>
            <a:off x="101635" y="3733799"/>
            <a:ext cx="3733800" cy="227988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292100" indent="-2921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635000" indent="-2921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320800" indent="-1778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1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...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3</a:t>
            </a:r>
            <a:r>
              <a:rPr lang="en-US" sz="2400" dirty="0">
                <a:latin typeface="Consolas"/>
                <a:cs typeface="Consolas"/>
              </a:rPr>
              <a:t>: </a:t>
            </a:r>
            <a:r>
              <a:rPr lang="en-US" sz="2400" dirty="0" err="1">
                <a:latin typeface="Consolas"/>
                <a:cs typeface="Consolas"/>
              </a:rPr>
              <a:t>mov</a:t>
            </a:r>
            <a:r>
              <a:rPr lang="en-US" sz="2400" dirty="0">
                <a:latin typeface="Consolas"/>
                <a:cs typeface="Consolas"/>
              </a:rPr>
              <a:t> [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],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br>
              <a:rPr lang="en-US" sz="2400" dirty="0">
                <a:latin typeface="Consolas"/>
                <a:cs typeface="Consolas"/>
              </a:rPr>
            </a:br>
            <a:r>
              <a:rPr lang="en-US" sz="2400" dirty="0">
                <a:latin typeface="Consolas"/>
                <a:cs typeface="Consolas"/>
              </a:rPr>
              <a:t>...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2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endParaRPr lang="en-US" sz="2400" dirty="0">
              <a:latin typeface="Consolas"/>
              <a:cs typeface="Consolas"/>
            </a:endParaRPr>
          </a:p>
        </p:txBody>
      </p:sp>
      <p:sp>
        <p:nvSpPr>
          <p:cNvPr id="3" name="Left Arrow 2"/>
          <p:cNvSpPr/>
          <p:nvPr/>
        </p:nvSpPr>
        <p:spPr>
          <a:xfrm>
            <a:off x="3276600" y="4876800"/>
            <a:ext cx="1143000" cy="381000"/>
          </a:xfrm>
          <a:prstGeom prst="leftArrow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3124200" y="3276600"/>
            <a:ext cx="2150629" cy="928492"/>
          </a:xfrm>
          <a:prstGeom prst="wedgeRoundRectCallout">
            <a:avLst>
              <a:gd name="adj1" fmla="val -14067"/>
              <a:gd name="adj2" fmla="val 106671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Address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independent!</a:t>
            </a:r>
          </a:p>
        </p:txBody>
      </p:sp>
    </p:spTree>
    <p:extLst>
      <p:ext uri="{BB962C8B-B14F-4D97-AF65-F5344CB8AC3E}">
        <p14:creationId xmlns:p14="http://schemas.microsoft.com/office/powerpoint/2010/main" val="14499261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Gadgets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A gadget is a set of instructions for carrying out a semantic action</a:t>
            </a:r>
          </a:p>
          <a:p>
            <a:pPr lvl="1"/>
            <a:r>
              <a:rPr lang="en-US" dirty="0" err="1"/>
              <a:t>mov</a:t>
            </a:r>
            <a:r>
              <a:rPr lang="en-US" dirty="0"/>
              <a:t>, add, etc. </a:t>
            </a:r>
          </a:p>
          <a:p>
            <a:pPr lvl="1"/>
            <a:endParaRPr lang="en-US" dirty="0"/>
          </a:p>
          <a:p>
            <a:r>
              <a:rPr lang="en-US" sz="3600" dirty="0"/>
              <a:t>Gadgets typically have a number of instructions</a:t>
            </a:r>
          </a:p>
          <a:p>
            <a:pPr lvl="1"/>
            <a:r>
              <a:rPr lang="en-US" dirty="0"/>
              <a:t>One instruction = native instruction set</a:t>
            </a:r>
          </a:p>
          <a:p>
            <a:pPr lvl="1"/>
            <a:r>
              <a:rPr lang="en-US" dirty="0"/>
              <a:t>More instructions = synthesize </a:t>
            </a:r>
            <a:r>
              <a:rPr lang="en-US" dirty="0">
                <a:solidFill>
                  <a:schemeClr val="tx2"/>
                </a:solidFill>
              </a:rPr>
              <a:t>&lt;- ROP</a:t>
            </a:r>
          </a:p>
          <a:p>
            <a:pPr lvl="1"/>
            <a:endParaRPr lang="en-US" dirty="0">
              <a:solidFill>
                <a:schemeClr val="tx2"/>
              </a:solidFill>
            </a:endParaRPr>
          </a:p>
          <a:p>
            <a:r>
              <a:rPr lang="en-US" sz="3600" dirty="0"/>
              <a:t>Gadgets in ROP generally (but not always) end in return</a:t>
            </a:r>
            <a:endParaRPr lang="en-US" sz="3600" dirty="0">
              <a:latin typeface="Cambria"/>
              <a:cs typeface="Cambri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7508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277318"/>
            <a:ext cx="7696200" cy="61100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152400" y="6428925"/>
            <a:ext cx="2326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  <a:cs typeface="Calibri" pitchFamily="34" charset="0"/>
              </a:rPr>
              <a:t>Image by Dino Dai </a:t>
            </a:r>
            <a:r>
              <a:rPr lang="en-US" dirty="0" err="1">
                <a:latin typeface="Calibri" pitchFamily="34" charset="0"/>
                <a:cs typeface="Calibri" pitchFamily="34" charset="0"/>
              </a:rPr>
              <a:t>Zovi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005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/>
              <a:t>RO(P?) Programming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28850" y="1751891"/>
            <a:ext cx="4686300" cy="47545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Disassemble code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Identify </a:t>
            </a:r>
            <a:r>
              <a:rPr lang="en-US" i="1" u="sng" dirty="0"/>
              <a:t>useful</a:t>
            </a:r>
            <a:r>
              <a:rPr lang="en-US" dirty="0"/>
              <a:t> code sequences as gadgets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Assemble gadgets into desired shellcode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247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4E4D9-E6FE-4C81-9A4D-79FE3F502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Attacker Oriented Programming?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EA93E-0E81-45E8-9E77-F1D81910C2A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828800"/>
            <a:ext cx="7924800" cy="3886200"/>
          </a:xfrm>
        </p:spPr>
        <p:txBody>
          <a:bodyPr/>
          <a:lstStyle/>
          <a:p>
            <a:r>
              <a:rPr lang="en-US" dirty="0"/>
              <a:t>Behavior isn’t a program</a:t>
            </a:r>
          </a:p>
          <a:p>
            <a:r>
              <a:rPr lang="en-US" dirty="0"/>
              <a:t>We should be able to perfectly detect bad behavior, right?</a:t>
            </a:r>
          </a:p>
        </p:txBody>
      </p:sp>
    </p:spTree>
    <p:extLst>
      <p:ext uri="{BB962C8B-B14F-4D97-AF65-F5344CB8AC3E}">
        <p14:creationId xmlns:p14="http://schemas.microsoft.com/office/powerpoint/2010/main" val="95312210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1977C-CD31-4127-89F2-13AE8098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“Weird Machines”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6C06A-43A0-4DAE-9CCA-33D17FCF652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981200"/>
            <a:ext cx="7924800" cy="3733800"/>
          </a:xfrm>
        </p:spPr>
        <p:txBody>
          <a:bodyPr/>
          <a:lstStyle/>
          <a:p>
            <a:r>
              <a:rPr lang="en-US" dirty="0"/>
              <a:t>“Weird machines, exploitability, and provable </a:t>
            </a:r>
            <a:r>
              <a:rPr lang="en-US" dirty="0" err="1"/>
              <a:t>unexploitability</a:t>
            </a:r>
            <a:r>
              <a:rPr lang="en-US" dirty="0"/>
              <a:t>”</a:t>
            </a:r>
          </a:p>
          <a:p>
            <a:r>
              <a:rPr lang="en-US" dirty="0"/>
              <a:t>Written by Thomas </a:t>
            </a:r>
            <a:r>
              <a:rPr lang="en-US" dirty="0" err="1"/>
              <a:t>Dullien</a:t>
            </a:r>
            <a:endParaRPr lang="en-US" dirty="0"/>
          </a:p>
          <a:p>
            <a:r>
              <a:rPr lang="en-US" dirty="0"/>
              <a:t>Explains that users interacting with a program </a:t>
            </a:r>
            <a:r>
              <a:rPr lang="en-US" b="1" i="1" dirty="0"/>
              <a:t>is a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2483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6C960-3012-49F8-9219-A4B323425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Program?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F80AF0-13DE-4F1D-8E7C-482A1366B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199" y="2068612"/>
            <a:ext cx="7065113" cy="32653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A5DA75-B112-4A51-A531-47E57C24D65A}"/>
              </a:ext>
            </a:extLst>
          </p:cNvPr>
          <p:cNvSpPr txBox="1"/>
          <p:nvPr/>
        </p:nvSpPr>
        <p:spPr>
          <a:xfrm>
            <a:off x="5410200" y="5800308"/>
            <a:ext cx="2229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*From </a:t>
            </a:r>
            <a:r>
              <a:rPr lang="en-US" dirty="0" err="1"/>
              <a:t>Dullien’s</a:t>
            </a:r>
            <a:r>
              <a:rPr lang="en-US" dirty="0"/>
              <a:t> Paper</a:t>
            </a:r>
          </a:p>
        </p:txBody>
      </p:sp>
    </p:spTree>
    <p:extLst>
      <p:ext uri="{BB962C8B-B14F-4D97-AF65-F5344CB8AC3E}">
        <p14:creationId xmlns:p14="http://schemas.microsoft.com/office/powerpoint/2010/main" val="1620588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053CD-D784-4F81-AE37-745DCB7F2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Seth’s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2F67F-8CF9-4C91-8C27-281069946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There are multiple ways to do this</a:t>
            </a:r>
          </a:p>
          <a:p>
            <a:r>
              <a:rPr lang="en-US" sz="2800" dirty="0"/>
              <a:t>“Calling Conventions”</a:t>
            </a:r>
          </a:p>
          <a:p>
            <a:r>
              <a:rPr lang="en-US" sz="2800" dirty="0"/>
              <a:t>Caller Cleanup – caller cleans stack</a:t>
            </a:r>
          </a:p>
          <a:p>
            <a:r>
              <a:rPr lang="en-US" sz="2800" dirty="0" err="1"/>
              <a:t>Callee</a:t>
            </a:r>
            <a:r>
              <a:rPr lang="en-US" sz="2800" dirty="0"/>
              <a:t> Cleanup – called function cleans stack</a:t>
            </a:r>
          </a:p>
          <a:p>
            <a:r>
              <a:rPr lang="en-US" sz="2800" dirty="0"/>
              <a:t>Other convention variations:</a:t>
            </a:r>
          </a:p>
          <a:p>
            <a:pPr lvl="1"/>
            <a:r>
              <a:rPr lang="en-US" sz="2400" dirty="0"/>
              <a:t>Order that function data is loaded onto stack</a:t>
            </a:r>
          </a:p>
          <a:p>
            <a:pPr lvl="1"/>
            <a:r>
              <a:rPr lang="en-US" sz="2400" dirty="0"/>
              <a:t>Whether some data is put into registers instead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126A55-373C-4816-B56F-B852B8436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332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C3B40-A889-49BF-8537-6D388D53B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A8723-864D-461F-99C2-4E87DB86E4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905000"/>
            <a:ext cx="7924800" cy="3810000"/>
          </a:xfrm>
        </p:spPr>
        <p:txBody>
          <a:bodyPr/>
          <a:lstStyle/>
          <a:p>
            <a:r>
              <a:rPr lang="en-US" dirty="0"/>
              <a:t>View a “Program” as a state machine</a:t>
            </a:r>
          </a:p>
          <a:p>
            <a:r>
              <a:rPr lang="en-US" dirty="0"/>
              <a:t>Program starts in state S_0</a:t>
            </a:r>
          </a:p>
          <a:p>
            <a:r>
              <a:rPr lang="en-US" dirty="0"/>
              <a:t>Based on instruction, advances to state </a:t>
            </a:r>
            <a:r>
              <a:rPr lang="en-US" dirty="0" err="1"/>
              <a:t>S_i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14E480-6FAB-47B8-9239-ACFF3E3AF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744" y="3611822"/>
            <a:ext cx="4550512" cy="2103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274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21164-3C3F-4EAA-AA1C-4744D488F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States and User Interactions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25B31-CBE1-4A09-9C0F-4DCB755C63E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828800"/>
            <a:ext cx="7924800" cy="3886200"/>
          </a:xfrm>
        </p:spPr>
        <p:txBody>
          <a:bodyPr/>
          <a:lstStyle/>
          <a:p>
            <a:r>
              <a:rPr lang="en-US" dirty="0"/>
              <a:t>Program is in some State. Call it S_0</a:t>
            </a:r>
          </a:p>
          <a:p>
            <a:r>
              <a:rPr lang="en-US" dirty="0"/>
              <a:t>User interacts with the program</a:t>
            </a:r>
          </a:p>
          <a:p>
            <a:r>
              <a:rPr lang="en-US" dirty="0"/>
              <a:t>Program advances to state S_1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CE20CD-9382-4815-BE05-4B95706DA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3352800"/>
            <a:ext cx="6172200" cy="290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7275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FAC6A-A912-4E68-9269-452E6EB9B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“User”?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3AEF6-E73E-4BF3-B97A-CBA3717C43D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828800"/>
            <a:ext cx="7924800" cy="3886200"/>
          </a:xfrm>
        </p:spPr>
        <p:txBody>
          <a:bodyPr/>
          <a:lstStyle/>
          <a:p>
            <a:r>
              <a:rPr lang="en-US" dirty="0"/>
              <a:t>Do we literally mean a flesh-and-blood human?</a:t>
            </a:r>
          </a:p>
          <a:p>
            <a:r>
              <a:rPr lang="en-US" dirty="0"/>
              <a:t>Really, “user” is just whatever provides the input</a:t>
            </a:r>
          </a:p>
          <a:p>
            <a:r>
              <a:rPr lang="en-US" dirty="0"/>
              <a:t>This can, of course, just be another process</a:t>
            </a:r>
          </a:p>
          <a:p>
            <a:r>
              <a:rPr lang="en-US" dirty="0"/>
              <a:t>Thus, two processes interacting </a:t>
            </a:r>
            <a:r>
              <a:rPr lang="en-US" b="1" i="1" dirty="0"/>
              <a:t>IS A PROGRAM</a:t>
            </a:r>
            <a:endParaRPr lang="en-US" dirty="0"/>
          </a:p>
          <a:p>
            <a:r>
              <a:rPr lang="en-US" dirty="0"/>
              <a:t>Therefore, determining if “behavior” is good is undecidable</a:t>
            </a:r>
          </a:p>
        </p:txBody>
      </p:sp>
    </p:spTree>
    <p:extLst>
      <p:ext uri="{BB962C8B-B14F-4D97-AF65-F5344CB8AC3E}">
        <p14:creationId xmlns:p14="http://schemas.microsoft.com/office/powerpoint/2010/main" val="3324087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38BE4-74D6-41C9-9A5C-D60426A51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Seth’s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88308-19CB-4F7F-B2B8-1F697ABBF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Visualizing caller v </a:t>
            </a:r>
            <a:r>
              <a:rPr lang="en-US" dirty="0" err="1"/>
              <a:t>callee</a:t>
            </a:r>
            <a:r>
              <a:rPr lang="en-US" dirty="0"/>
              <a:t> cleanup</a:t>
            </a:r>
          </a:p>
          <a:p>
            <a:pPr marL="0" indent="0">
              <a:buNone/>
            </a:pPr>
            <a:r>
              <a:rPr lang="en-US" dirty="0" err="1"/>
              <a:t>stdcall</a:t>
            </a:r>
            <a:r>
              <a:rPr lang="en-US" dirty="0"/>
              <a:t> (</a:t>
            </a:r>
            <a:r>
              <a:rPr lang="en-US" dirty="0" err="1"/>
              <a:t>callee</a:t>
            </a:r>
            <a:r>
              <a:rPr lang="en-US" dirty="0"/>
              <a:t>)                                </a:t>
            </a:r>
            <a:r>
              <a:rPr lang="en-US" dirty="0" err="1"/>
              <a:t>cdecl</a:t>
            </a:r>
            <a:r>
              <a:rPr lang="en-US" dirty="0"/>
              <a:t> (caller)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538F85-F687-48CC-A387-38EE140D5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45" y="2590800"/>
            <a:ext cx="4404096" cy="3733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3516D7-92AC-47CB-B6A6-B56E1B4D5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2456651"/>
            <a:ext cx="2358572" cy="366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83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1FDEB-5310-49FD-9BE0-C532A6A6E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EBP and ESP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2E7F0-6DD7-470F-BB80-811DB5922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EBP</a:t>
            </a:r>
          </a:p>
          <a:p>
            <a:pPr lvl="1"/>
            <a:r>
              <a:rPr lang="en-US" sz="2800" dirty="0"/>
              <a:t>Stack Base Pointer</a:t>
            </a:r>
          </a:p>
          <a:p>
            <a:pPr lvl="1"/>
            <a:r>
              <a:rPr lang="en-US" sz="2800" dirty="0"/>
              <a:t>Where the stack was when the routine started</a:t>
            </a:r>
          </a:p>
          <a:p>
            <a:r>
              <a:rPr lang="en-US" sz="3200" dirty="0"/>
              <a:t>ESP</a:t>
            </a:r>
          </a:p>
          <a:p>
            <a:pPr lvl="1"/>
            <a:r>
              <a:rPr lang="en-US" sz="2800" dirty="0"/>
              <a:t>Stack Pointer</a:t>
            </a:r>
          </a:p>
          <a:p>
            <a:pPr lvl="1"/>
            <a:r>
              <a:rPr lang="en-US" sz="2800" dirty="0"/>
              <a:t>Top of the current stack</a:t>
            </a:r>
          </a:p>
          <a:p>
            <a:r>
              <a:rPr lang="en-US" sz="3200" dirty="0"/>
              <a:t>EBP is a previous function’s saved ESP</a:t>
            </a:r>
          </a:p>
        </p:txBody>
      </p:sp>
    </p:spTree>
    <p:extLst>
      <p:ext uri="{BB962C8B-B14F-4D97-AF65-F5344CB8AC3E}">
        <p14:creationId xmlns:p14="http://schemas.microsoft.com/office/powerpoint/2010/main" val="1175669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cdecl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</a:rPr>
              <a:t>– </a:t>
            </a:r>
            <a:r>
              <a:rPr lang="en-US" dirty="0">
                <a:solidFill>
                  <a:schemeClr val="tx1"/>
                </a:solidFill>
              </a:rPr>
              <a:t>default for Linux &amp; </a:t>
            </a:r>
            <a:r>
              <a:rPr lang="en-US" dirty="0" err="1">
                <a:solidFill>
                  <a:schemeClr val="tx1"/>
                </a:solidFill>
              </a:rPr>
              <a:t>gcc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1295400"/>
            <a:ext cx="8229600" cy="475456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292100" indent="-2921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635000" indent="-2921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320800" indent="-1778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sz="2400" dirty="0" err="1">
                <a:latin typeface="Consolas"/>
                <a:cs typeface="Consolas"/>
              </a:rPr>
              <a:t>int</a:t>
            </a:r>
            <a:r>
              <a:rPr lang="en-US" sz="2400" dirty="0">
                <a:latin typeface="Consolas"/>
                <a:cs typeface="Consolas"/>
              </a:rPr>
              <a:t> orange(</a:t>
            </a:r>
            <a:r>
              <a:rPr lang="en-US" sz="2400" dirty="0" err="1">
                <a:latin typeface="Consolas"/>
                <a:cs typeface="Consolas"/>
              </a:rPr>
              <a:t>int</a:t>
            </a:r>
            <a:r>
              <a:rPr lang="en-US" sz="2400" dirty="0">
                <a:latin typeface="Consolas"/>
                <a:cs typeface="Consolas"/>
              </a:rPr>
              <a:t> a, </a:t>
            </a:r>
            <a:r>
              <a:rPr lang="en-US" sz="2400" dirty="0" err="1">
                <a:latin typeface="Consolas"/>
                <a:cs typeface="Consolas"/>
              </a:rPr>
              <a:t>int</a:t>
            </a:r>
            <a:r>
              <a:rPr lang="en-US" sz="2400" dirty="0">
                <a:latin typeface="Consolas"/>
                <a:cs typeface="Consolas"/>
              </a:rPr>
              <a:t> b)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{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char </a:t>
            </a:r>
            <a:r>
              <a:rPr lang="en-US" sz="2400" dirty="0" err="1">
                <a:latin typeface="Consolas"/>
                <a:cs typeface="Consolas"/>
              </a:rPr>
              <a:t>buf</a:t>
            </a:r>
            <a:r>
              <a:rPr lang="en-US" sz="2400" dirty="0">
                <a:latin typeface="Consolas"/>
                <a:cs typeface="Consolas"/>
              </a:rPr>
              <a:t>[16];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</a:t>
            </a:r>
            <a:r>
              <a:rPr lang="en-US" sz="2400" dirty="0" err="1">
                <a:latin typeface="Consolas"/>
                <a:cs typeface="Consolas"/>
              </a:rPr>
              <a:t>int</a:t>
            </a:r>
            <a:r>
              <a:rPr lang="en-US" sz="2400" dirty="0">
                <a:latin typeface="Consolas"/>
                <a:cs typeface="Consolas"/>
              </a:rPr>
              <a:t> c, d;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if(a &gt; b)</a:t>
            </a:r>
            <a:br>
              <a:rPr lang="en-US" sz="2400" dirty="0">
                <a:latin typeface="Consolas"/>
                <a:cs typeface="Consolas"/>
              </a:rPr>
            </a:br>
            <a:r>
              <a:rPr lang="en-US" sz="2400" dirty="0">
                <a:latin typeface="Consolas"/>
                <a:cs typeface="Consolas"/>
              </a:rPr>
              <a:t>   c = a;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else</a:t>
            </a:r>
            <a:br>
              <a:rPr lang="en-US" sz="2400" dirty="0">
                <a:latin typeface="Consolas"/>
                <a:cs typeface="Consolas"/>
              </a:rPr>
            </a:br>
            <a:r>
              <a:rPr lang="en-US" sz="2400" dirty="0">
                <a:latin typeface="Consolas"/>
                <a:cs typeface="Consolas"/>
              </a:rPr>
              <a:t>   c = b;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d = red(c, </a:t>
            </a:r>
            <a:r>
              <a:rPr lang="en-US" sz="2400" dirty="0" err="1">
                <a:latin typeface="Consolas"/>
                <a:cs typeface="Consolas"/>
              </a:rPr>
              <a:t>buf</a:t>
            </a:r>
            <a:r>
              <a:rPr lang="en-US" sz="2400" dirty="0">
                <a:latin typeface="Consolas"/>
                <a:cs typeface="Consolas"/>
              </a:rPr>
              <a:t>);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return d;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}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366127"/>
              </p:ext>
            </p:extLst>
          </p:nvPr>
        </p:nvGraphicFramePr>
        <p:xfrm>
          <a:off x="6260851" y="1027111"/>
          <a:ext cx="1752600" cy="56004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callee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-save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9354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locals</a:t>
                      </a: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c, d ≥ 28 bytes if stored on stack)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caller-save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orange’s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7959243" y="2773678"/>
            <a:ext cx="1100454" cy="646331"/>
            <a:chOff x="7959243" y="3429000"/>
            <a:chExt cx="1100454" cy="646331"/>
          </a:xfrm>
        </p:grpSpPr>
        <p:sp>
          <p:nvSpPr>
            <p:cNvPr id="3" name="TextBox 2"/>
            <p:cNvSpPr txBox="1"/>
            <p:nvPr/>
          </p:nvSpPr>
          <p:spPr>
            <a:xfrm>
              <a:off x="8229600" y="3429000"/>
              <a:ext cx="83009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  <a:p>
              <a:r>
                <a:rPr lang="en-US" i="1" dirty="0"/>
                <a:t>frame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8034136" y="4226341"/>
            <a:ext cx="1017511" cy="646331"/>
            <a:chOff x="7959243" y="3429000"/>
            <a:chExt cx="1017511" cy="646331"/>
          </a:xfrm>
        </p:grpSpPr>
        <p:sp>
          <p:nvSpPr>
            <p:cNvPr id="45" name="TextBox 44"/>
            <p:cNvSpPr txBox="1"/>
            <p:nvPr/>
          </p:nvSpPr>
          <p:spPr>
            <a:xfrm>
              <a:off x="8229600" y="3429000"/>
              <a:ext cx="7471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br>
                <a:rPr lang="en-US" dirty="0"/>
              </a:br>
              <a:r>
                <a:rPr lang="en-US" i="1" dirty="0"/>
                <a:t>stack</a:t>
              </a:r>
            </a:p>
          </p:txBody>
        </p:sp>
        <p:cxnSp>
          <p:nvCxnSpPr>
            <p:cNvPr id="46" name="Straight Arrow Connector 45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4554702" y="1397952"/>
            <a:ext cx="1692391" cy="722531"/>
            <a:chOff x="4479809" y="1828800"/>
            <a:chExt cx="1692391" cy="722531"/>
          </a:xfrm>
        </p:grpSpPr>
        <p:sp>
          <p:nvSpPr>
            <p:cNvPr id="10" name="Left Brace 9"/>
            <p:cNvSpPr/>
            <p:nvPr/>
          </p:nvSpPr>
          <p:spPr>
            <a:xfrm>
              <a:off x="5867400" y="1828800"/>
              <a:ext cx="304800" cy="722531"/>
            </a:xfrm>
            <a:prstGeom prst="leftBrac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79809" y="1866900"/>
              <a:ext cx="13931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parameter</a:t>
              </a:r>
              <a:br>
                <a:rPr lang="en-US" dirty="0"/>
              </a:br>
              <a:r>
                <a:rPr lang="en-US" dirty="0"/>
                <a:t>area (caller)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926762" y="2130643"/>
            <a:ext cx="1320331" cy="2293817"/>
            <a:chOff x="4851869" y="2590800"/>
            <a:chExt cx="1320331" cy="2575560"/>
          </a:xfrm>
        </p:grpSpPr>
        <p:sp>
          <p:nvSpPr>
            <p:cNvPr id="47" name="Left Brace 46"/>
            <p:cNvSpPr/>
            <p:nvPr/>
          </p:nvSpPr>
          <p:spPr>
            <a:xfrm>
              <a:off x="5867400" y="2590800"/>
              <a:ext cx="304800" cy="2575560"/>
            </a:xfrm>
            <a:prstGeom prst="leftBrace">
              <a:avLst>
                <a:gd name="adj1" fmla="val 16668"/>
                <a:gd name="adj2" fmla="val 50000"/>
              </a:avLst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51869" y="3214206"/>
              <a:ext cx="1021095" cy="1328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orange’s</a:t>
              </a:r>
              <a:br>
                <a:rPr lang="en-US" dirty="0"/>
              </a:br>
              <a:r>
                <a:rPr lang="en-US" dirty="0"/>
                <a:t>initial</a:t>
              </a:r>
              <a:br>
                <a:rPr lang="en-US" dirty="0"/>
              </a:br>
              <a:r>
                <a:rPr lang="en-US" dirty="0"/>
                <a:t>stack</a:t>
              </a:r>
              <a:br>
                <a:rPr lang="en-US" dirty="0"/>
              </a:br>
              <a:r>
                <a:rPr lang="en-US" dirty="0"/>
                <a:t>frame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4429956" y="4429760"/>
            <a:ext cx="1817137" cy="1093152"/>
            <a:chOff x="4355063" y="2658280"/>
            <a:chExt cx="1817137" cy="2575560"/>
          </a:xfrm>
        </p:grpSpPr>
        <p:sp>
          <p:nvSpPr>
            <p:cNvPr id="49" name="Left Brace 48"/>
            <p:cNvSpPr/>
            <p:nvPr/>
          </p:nvSpPr>
          <p:spPr>
            <a:xfrm>
              <a:off x="5867400" y="2658280"/>
              <a:ext cx="304800" cy="2575560"/>
            </a:xfrm>
            <a:prstGeom prst="leftBrace">
              <a:avLst>
                <a:gd name="adj1" fmla="val 16668"/>
                <a:gd name="adj2" fmla="val 50000"/>
              </a:avLst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355063" y="2873479"/>
              <a:ext cx="1517901" cy="2145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to be created</a:t>
              </a:r>
              <a:br>
                <a:rPr lang="en-US" dirty="0"/>
              </a:br>
              <a:r>
                <a:rPr lang="en-US" dirty="0"/>
                <a:t>before</a:t>
              </a:r>
              <a:br>
                <a:rPr lang="en-US" dirty="0"/>
              </a:br>
              <a:r>
                <a:rPr lang="en-US" dirty="0"/>
                <a:t>calling red</a:t>
              </a:r>
            </a:p>
          </p:txBody>
        </p:sp>
      </p:grpSp>
      <p:sp>
        <p:nvSpPr>
          <p:cNvPr id="7" name="Rectangle 6"/>
          <p:cNvSpPr/>
          <p:nvPr/>
        </p:nvSpPr>
        <p:spPr>
          <a:xfrm>
            <a:off x="6260851" y="4419600"/>
            <a:ext cx="1752600" cy="2206773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4517395" y="5522912"/>
            <a:ext cx="1729698" cy="1088265"/>
            <a:chOff x="4442502" y="2658280"/>
            <a:chExt cx="1729698" cy="2575560"/>
          </a:xfrm>
        </p:grpSpPr>
        <p:sp>
          <p:nvSpPr>
            <p:cNvPr id="25" name="Left Brace 24"/>
            <p:cNvSpPr/>
            <p:nvPr/>
          </p:nvSpPr>
          <p:spPr>
            <a:xfrm>
              <a:off x="5867400" y="2658280"/>
              <a:ext cx="304800" cy="2575560"/>
            </a:xfrm>
            <a:prstGeom prst="leftBrace">
              <a:avLst>
                <a:gd name="adj1" fmla="val 16668"/>
                <a:gd name="adj2" fmla="val 50000"/>
              </a:avLst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442502" y="3195253"/>
              <a:ext cx="1430462" cy="15296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after red has</a:t>
              </a:r>
              <a:br>
                <a:rPr lang="en-US" dirty="0"/>
              </a:br>
              <a:r>
                <a:rPr lang="en-US" dirty="0"/>
                <a:t>been called</a:t>
              </a:r>
            </a:p>
          </p:txBody>
        </p:sp>
      </p:grpSp>
      <p:sp>
        <p:nvSpPr>
          <p:cNvPr id="15" name="Down Arrow 14"/>
          <p:cNvSpPr/>
          <p:nvPr/>
        </p:nvSpPr>
        <p:spPr>
          <a:xfrm>
            <a:off x="8380693" y="4872672"/>
            <a:ext cx="472440" cy="1371600"/>
          </a:xfrm>
          <a:prstGeom prst="downArrow">
            <a:avLst/>
          </a:prstGeom>
          <a:solidFill>
            <a:schemeClr val="accent3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wrap="square" lIns="0" rtlCol="0" anchor="ctr" anchorCtr="1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grow</a:t>
            </a:r>
          </a:p>
        </p:txBody>
      </p:sp>
    </p:spTree>
    <p:extLst>
      <p:ext uri="{BB962C8B-B14F-4D97-AF65-F5344CB8AC3E}">
        <p14:creationId xmlns:p14="http://schemas.microsoft.com/office/powerpoint/2010/main" val="389920399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Y0V1Wiyq8TI2mgrCoimzh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5wif0Q2wfUwWj2sLplz8mm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5wif0Q2wfUwWj2sLplz8mm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h8MS2gBQXCEpWuSDu3vXPz"/>
  <p:tag name="TIMING" val="|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h8MS2gBQXCEpWuSDu3vXPz"/>
  <p:tag name="TIMING" val="|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AGEoAvjVPqRiXvySsAiw0"/>
</p:tagLst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3618</TotalTime>
  <Words>3395</Words>
  <Application>Microsoft Office PowerPoint</Application>
  <PresentationFormat>On-screen Show (4:3)</PresentationFormat>
  <Paragraphs>766</Paragraphs>
  <Slides>62</Slides>
  <Notes>14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8" baseType="lpstr">
      <vt:lpstr>Arial</vt:lpstr>
      <vt:lpstr>Calibri</vt:lpstr>
      <vt:lpstr>Calibri Light</vt:lpstr>
      <vt:lpstr>Cambria</vt:lpstr>
      <vt:lpstr>Consolas</vt:lpstr>
      <vt:lpstr>Retrospect</vt:lpstr>
      <vt:lpstr>Host Vulnerabilities</vt:lpstr>
      <vt:lpstr>Brief Overview to Execution</vt:lpstr>
      <vt:lpstr>Basic Execution </vt:lpstr>
      <vt:lpstr>Seth’s Notes</vt:lpstr>
      <vt:lpstr>Seth’s Notes</vt:lpstr>
      <vt:lpstr>Seth’s Notes</vt:lpstr>
      <vt:lpstr>Seth’s Notes</vt:lpstr>
      <vt:lpstr>EBP and ESP</vt:lpstr>
      <vt:lpstr>cdecl – default for Linux &amp; gcc </vt:lpstr>
      <vt:lpstr>What are Buffer Overflows?</vt:lpstr>
      <vt:lpstr>Basic Example </vt:lpstr>
      <vt:lpstr>“123456” </vt:lpstr>
      <vt:lpstr>“A”x68 . “\xEF\xBE\xAD\xDE” </vt:lpstr>
      <vt:lpstr>Frame teardown—1 </vt:lpstr>
      <vt:lpstr>Frame teardown—2 </vt:lpstr>
      <vt:lpstr>Frame teardown—3 </vt:lpstr>
      <vt:lpstr>Shellcode</vt:lpstr>
      <vt:lpstr>Recap </vt:lpstr>
      <vt:lpstr>Dealing With Control Flow Violations</vt:lpstr>
      <vt:lpstr>Disrupting Exploitative Operations</vt:lpstr>
      <vt:lpstr>Random Stack Gap</vt:lpstr>
      <vt:lpstr>ASLR</vt:lpstr>
      <vt:lpstr>Start With Libraries</vt:lpstr>
      <vt:lpstr>Add Executables</vt:lpstr>
      <vt:lpstr>Finally, Dynamic Allocations</vt:lpstr>
      <vt:lpstr>Limitations of ASLR</vt:lpstr>
      <vt:lpstr>Making Violations Less Dangerous</vt:lpstr>
      <vt:lpstr>W|x Permissions</vt:lpstr>
      <vt:lpstr>Executable Stacks</vt:lpstr>
      <vt:lpstr>Linux Trampoline?</vt:lpstr>
      <vt:lpstr>Linux Trampoline!!!</vt:lpstr>
      <vt:lpstr>The .rodata Segment</vt:lpstr>
      <vt:lpstr>Finally, Blocking Exploits</vt:lpstr>
      <vt:lpstr>PowerPoint Presentation</vt:lpstr>
      <vt:lpstr>Control Flow Hijack:  Always control + computation</vt:lpstr>
      <vt:lpstr>Control Flow Hijack:  Always control + computation</vt:lpstr>
      <vt:lpstr>ROP Overview</vt:lpstr>
      <vt:lpstr>Motivation: Return-to-libc Attack</vt:lpstr>
      <vt:lpstr>Question </vt:lpstr>
      <vt:lpstr>PowerPoint Presentation</vt:lpstr>
      <vt:lpstr>Return Chaining </vt:lpstr>
      <vt:lpstr>Return Chaining </vt:lpstr>
      <vt:lpstr>There are many  semantically equivalent  ways to achieve the same net shellcode effect</vt:lpstr>
      <vt:lpstr>An example operation</vt:lpstr>
      <vt:lpstr>implementing with gadgets</vt:lpstr>
      <vt:lpstr>implementing with gadgets</vt:lpstr>
      <vt:lpstr>implementing with gadgets</vt:lpstr>
      <vt:lpstr>implementing with gadgets</vt:lpstr>
      <vt:lpstr>implementing with gadgets</vt:lpstr>
      <vt:lpstr>Equivalence</vt:lpstr>
      <vt:lpstr>Return-Oriented Programming (ROP)</vt:lpstr>
      <vt:lpstr>Return-Oriented Programming (ROP)</vt:lpstr>
      <vt:lpstr>Equivalence</vt:lpstr>
      <vt:lpstr>Gadgets</vt:lpstr>
      <vt:lpstr>PowerPoint Presentation</vt:lpstr>
      <vt:lpstr>RO(P?) Programming</vt:lpstr>
      <vt:lpstr>Attacker Oriented Programming?</vt:lpstr>
      <vt:lpstr>“Weird Machines”</vt:lpstr>
      <vt:lpstr>What is a Program?</vt:lpstr>
      <vt:lpstr>State Machine View</vt:lpstr>
      <vt:lpstr>States and User Interactions</vt:lpstr>
      <vt:lpstr>What is a “User”?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Usable Security Design</dc:title>
  <dc:creator>Seth Nielson</dc:creator>
  <cp:lastModifiedBy>Seth Nielson</cp:lastModifiedBy>
  <cp:revision>119</cp:revision>
  <dcterms:created xsi:type="dcterms:W3CDTF">2014-01-16T20:48:15Z</dcterms:created>
  <dcterms:modified xsi:type="dcterms:W3CDTF">2021-04-19T21:58:35Z</dcterms:modified>
</cp:coreProperties>
</file>

<file path=docProps/thumbnail.jpeg>
</file>